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4" roundtripDataSignature="AMtx7mgSzr8ulWPtmotdzmq5JgWs4uVy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7682CF-7526-48CF-BF99-DCD9F1DBB3BA}">
  <a:tblStyle styleId="{487682CF-7526-48CF-BF99-DCD9F1DBB3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533AED-161C-4633-ACF6-0E4A873D5E78}"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8d0eedf6b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8d0eedf6b0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8d0eedf6b0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d0eedf6b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8d0eedf6b0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8d0eedf6b0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d0eedf6b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8d0eedf6b0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8d0eedf6b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d0eedf6b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d0eedf6b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8d0eedf6b0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https://www.youtube.com/watch?v=u4IxOk2ijSs</a:t>
            </a:r>
            <a:endParaRPr/>
          </a:p>
          <a:p>
            <a:pPr indent="0" lvl="0" marL="0" rtl="0" algn="l">
              <a:spcBef>
                <a:spcPts val="0"/>
              </a:spcBef>
              <a:spcAft>
                <a:spcPts val="0"/>
              </a:spcAft>
              <a:buNone/>
            </a:pPr>
            <a:r>
              <a:t/>
            </a:r>
            <a:endParaRPr/>
          </a:p>
        </p:txBody>
      </p:sp>
      <p:sp>
        <p:nvSpPr>
          <p:cNvPr id="319" name="Google Shape;31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8d0eedf6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8d0eedf6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38d0eedf6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7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3"/>
          <p:cNvSpPr/>
          <p:nvPr>
            <p:ph idx="2" type="pic"/>
          </p:nvPr>
        </p:nvSpPr>
        <p:spPr>
          <a:xfrm>
            <a:off x="5183188" y="987425"/>
            <a:ext cx="6172200" cy="4873625"/>
          </a:xfrm>
          <a:prstGeom prst="rect">
            <a:avLst/>
          </a:prstGeom>
          <a:noFill/>
          <a:ln>
            <a:noFill/>
          </a:ln>
        </p:spPr>
      </p:sp>
      <p:sp>
        <p:nvSpPr>
          <p:cNvPr id="68" name="Google Shape;68;p8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Decision Tree</a:t>
            </a:r>
            <a:br>
              <a:rPr b="1" lang="en-US"/>
            </a:b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ch</a:t>
            </a:r>
            <a:endParaRPr/>
          </a:p>
          <a:p>
            <a:pPr indent="0" lvl="0" marL="0" rtl="0" algn="ctr">
              <a:lnSpc>
                <a:spcPct val="90000"/>
              </a:lnSpc>
              <a:spcBef>
                <a:spcPts val="0"/>
              </a:spcBef>
              <a:spcAft>
                <a:spcPts val="0"/>
              </a:spcAft>
              <a:buClr>
                <a:schemeClr val="dk1"/>
              </a:buClr>
              <a:buSzPts val="2400"/>
              <a:buNone/>
            </a:pPr>
            <a:r>
              <a:rPr lang="en-US"/>
              <a:t>Decision Trees are machine learning algorithms used for classification and regression tasks with tabular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0"/>
          <p:cNvPicPr preferRelativeResize="0"/>
          <p:nvPr/>
        </p:nvPicPr>
        <p:blipFill rotWithShape="1">
          <a:blip r:embed="rId3">
            <a:alphaModFix/>
          </a:blip>
          <a:srcRect b="9375" l="20665" r="13148" t="9842"/>
          <a:stretch/>
        </p:blipFill>
        <p:spPr>
          <a:xfrm>
            <a:off x="436729" y="368489"/>
            <a:ext cx="8611737" cy="5909482"/>
          </a:xfrm>
          <a:prstGeom prst="rect">
            <a:avLst/>
          </a:prstGeom>
          <a:noFill/>
          <a:ln>
            <a:noFill/>
          </a:ln>
        </p:spPr>
      </p:pic>
      <p:sp>
        <p:nvSpPr>
          <p:cNvPr id="145" name="Google Shape;145;p10"/>
          <p:cNvSpPr txBox="1"/>
          <p:nvPr/>
        </p:nvSpPr>
        <p:spPr>
          <a:xfrm>
            <a:off x="9526137" y="1665027"/>
            <a:ext cx="23264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Good split consider by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Gini Index</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Entropy </a:t>
            </a:r>
            <a:endParaRPr sz="1800">
              <a:solidFill>
                <a:schemeClr val="dk1"/>
              </a:solidFill>
              <a:latin typeface="Calibri"/>
              <a:ea typeface="Calibri"/>
              <a:cs typeface="Calibri"/>
              <a:sym typeface="Calibri"/>
            </a:endParaRPr>
          </a:p>
        </p:txBody>
      </p:sp>
      <p:sp>
        <p:nvSpPr>
          <p:cNvPr id="146" name="Google Shape;146;p10"/>
          <p:cNvSpPr/>
          <p:nvPr/>
        </p:nvSpPr>
        <p:spPr>
          <a:xfrm>
            <a:off x="1023582" y="1910687"/>
            <a:ext cx="6933063" cy="178785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0"/>
          <p:cNvSpPr/>
          <p:nvPr/>
        </p:nvSpPr>
        <p:spPr>
          <a:xfrm>
            <a:off x="3766782" y="3903260"/>
            <a:ext cx="4954137" cy="225188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8" name="Google Shape;148;p10"/>
          <p:cNvCxnSpPr/>
          <p:nvPr/>
        </p:nvCxnSpPr>
        <p:spPr>
          <a:xfrm flipH="1">
            <a:off x="7956645" y="2429301"/>
            <a:ext cx="1282889" cy="436055"/>
          </a:xfrm>
          <a:prstGeom prst="straightConnector1">
            <a:avLst/>
          </a:prstGeom>
          <a:noFill/>
          <a:ln cap="flat" cmpd="sng" w="9525">
            <a:solidFill>
              <a:schemeClr val="accent1"/>
            </a:solidFill>
            <a:prstDash val="solid"/>
            <a:miter lim="800000"/>
            <a:headEnd len="sm" w="sm" type="none"/>
            <a:tailEnd len="med" w="med" type="triangle"/>
          </a:ln>
        </p:spPr>
      </p:cxnSp>
      <p:cxnSp>
        <p:nvCxnSpPr>
          <p:cNvPr id="149" name="Google Shape;149;p10"/>
          <p:cNvCxnSpPr/>
          <p:nvPr/>
        </p:nvCxnSpPr>
        <p:spPr>
          <a:xfrm flipH="1">
            <a:off x="8720919" y="2865356"/>
            <a:ext cx="805218" cy="1037904"/>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aphicFrame>
        <p:nvGraphicFramePr>
          <p:cNvPr id="155" name="Google Shape;155;g38d0eedf6b0_0_23"/>
          <p:cNvGraphicFramePr/>
          <p:nvPr/>
        </p:nvGraphicFramePr>
        <p:xfrm>
          <a:off x="1179100" y="1438275"/>
          <a:ext cx="3000000" cy="3000000"/>
        </p:xfrm>
        <a:graphic>
          <a:graphicData uri="http://schemas.openxmlformats.org/drawingml/2006/table">
            <a:tbl>
              <a:tblPr>
                <a:noFill/>
                <a:tableStyleId>{487682CF-7526-48CF-BF99-DCD9F1DBB3BA}</a:tableStyleId>
              </a:tblPr>
              <a:tblGrid>
                <a:gridCol w="1486550"/>
                <a:gridCol w="4211925"/>
                <a:gridCol w="3840275"/>
              </a:tblGrid>
              <a:tr h="513975">
                <a:tc>
                  <a:txBody>
                    <a:bodyPr/>
                    <a:lstStyle/>
                    <a:p>
                      <a:pPr indent="0" lvl="0" marL="0" rtl="0" algn="ctr">
                        <a:lnSpc>
                          <a:spcPct val="115000"/>
                        </a:lnSpc>
                        <a:spcBef>
                          <a:spcPts val="0"/>
                        </a:spcBef>
                        <a:spcAft>
                          <a:spcPts val="0"/>
                        </a:spcAft>
                        <a:buNone/>
                      </a:pPr>
                      <a:r>
                        <a:rPr b="1" lang="en-US" sz="1100"/>
                        <a:t>Aspect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Entropy (Information Gain)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Gini Index</a:t>
                      </a:r>
                      <a:endParaRPr b="1" sz="1100"/>
                    </a:p>
                  </a:txBody>
                  <a:tcPr marT="91425" marB="91425" marR="91425" marL="91425"/>
                </a:tc>
              </a:tr>
              <a:tr h="540225">
                <a:tc>
                  <a:txBody>
                    <a:bodyPr/>
                    <a:lstStyle/>
                    <a:p>
                      <a:pPr indent="0" lvl="0" marL="0" rtl="0" algn="l">
                        <a:spcBef>
                          <a:spcPts val="0"/>
                        </a:spcBef>
                        <a:spcAft>
                          <a:spcPts val="0"/>
                        </a:spcAft>
                        <a:buNone/>
                      </a:pPr>
                      <a:r>
                        <a:rPr b="1" lang="en-US" sz="1100"/>
                        <a:t>Formula</a:t>
                      </a:r>
                      <a:endParaRPr b="1" sz="11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23800">
                <a:tc>
                  <a:txBody>
                    <a:bodyPr/>
                    <a:lstStyle/>
                    <a:p>
                      <a:pPr indent="0" lvl="0" marL="0" rtl="0" algn="l">
                        <a:spcBef>
                          <a:spcPts val="0"/>
                        </a:spcBef>
                        <a:spcAft>
                          <a:spcPts val="0"/>
                        </a:spcAft>
                        <a:buNone/>
                      </a:pPr>
                      <a:r>
                        <a:rPr b="1" lang="en-US" sz="1100"/>
                        <a:t>Range (Binary Case)</a:t>
                      </a:r>
                      <a:endParaRPr b="1" sz="1100"/>
                    </a:p>
                  </a:txBody>
                  <a:tcPr marT="91425" marB="91425" marR="91425" marL="91425"/>
                </a:tc>
                <a:tc>
                  <a:txBody>
                    <a:bodyPr/>
                    <a:lstStyle/>
                    <a:p>
                      <a:pPr indent="0" lvl="0" marL="0" rtl="0" algn="l">
                        <a:spcBef>
                          <a:spcPts val="0"/>
                        </a:spcBef>
                        <a:spcAft>
                          <a:spcPts val="0"/>
                        </a:spcAft>
                        <a:buNone/>
                      </a:pPr>
                      <a:r>
                        <a:rPr lang="en-US"/>
                        <a:t>0 → 1</a:t>
                      </a:r>
                      <a:endParaRPr/>
                    </a:p>
                  </a:txBody>
                  <a:tcPr marT="91425" marB="91425" marR="91425" marL="91425"/>
                </a:tc>
                <a:tc>
                  <a:txBody>
                    <a:bodyPr/>
                    <a:lstStyle/>
                    <a:p>
                      <a:pPr indent="0" lvl="0" marL="0" rtl="0" algn="l">
                        <a:spcBef>
                          <a:spcPts val="0"/>
                        </a:spcBef>
                        <a:spcAft>
                          <a:spcPts val="0"/>
                        </a:spcAft>
                        <a:buNone/>
                      </a:pPr>
                      <a:r>
                        <a:rPr lang="en-US"/>
                        <a:t>0 → 0.5</a:t>
                      </a:r>
                      <a:endParaRPr/>
                    </a:p>
                  </a:txBody>
                  <a:tcPr marT="91425" marB="91425" marR="91425" marL="91425"/>
                </a:tc>
              </a:tr>
              <a:tr h="828700">
                <a:tc>
                  <a:txBody>
                    <a:bodyPr/>
                    <a:lstStyle/>
                    <a:p>
                      <a:pPr indent="0" lvl="0" marL="0" rtl="0" algn="l">
                        <a:spcBef>
                          <a:spcPts val="0"/>
                        </a:spcBef>
                        <a:spcAft>
                          <a:spcPts val="0"/>
                        </a:spcAft>
                        <a:buNone/>
                      </a:pPr>
                      <a:r>
                        <a:rPr b="1" lang="en-US" sz="1100"/>
                        <a:t>Interpretation</a:t>
                      </a:r>
                      <a:endParaRPr b="1" sz="1100"/>
                    </a:p>
                  </a:txBody>
                  <a:tcPr marT="91425" marB="91425" marR="91425" marL="91425"/>
                </a:tc>
                <a:tc>
                  <a:txBody>
                    <a:bodyPr/>
                    <a:lstStyle/>
                    <a:p>
                      <a:pPr indent="0" lvl="0" marL="0" rtl="0" algn="l">
                        <a:spcBef>
                          <a:spcPts val="0"/>
                        </a:spcBef>
                        <a:spcAft>
                          <a:spcPts val="0"/>
                        </a:spcAft>
                        <a:buNone/>
                      </a:pPr>
                      <a:r>
                        <a:rPr lang="en-US"/>
                        <a:t>Measures "information content" (uncertainty).</a:t>
                      </a:r>
                      <a:endParaRPr/>
                    </a:p>
                  </a:txBody>
                  <a:tcPr marT="91425" marB="91425" marR="91425" marL="91425"/>
                </a:tc>
                <a:tc>
                  <a:txBody>
                    <a:bodyPr/>
                    <a:lstStyle/>
                    <a:p>
                      <a:pPr indent="0" lvl="0" marL="0" rtl="0" algn="l">
                        <a:spcBef>
                          <a:spcPts val="0"/>
                        </a:spcBef>
                        <a:spcAft>
                          <a:spcPts val="0"/>
                        </a:spcAft>
                        <a:buNone/>
                      </a:pPr>
                      <a:r>
                        <a:rPr lang="en-US"/>
                        <a:t>Measures "impurity" (probability of misclassification).</a:t>
                      </a:r>
                      <a:endParaRPr/>
                    </a:p>
                  </a:txBody>
                  <a:tcPr marT="91425" marB="91425" marR="91425" marL="91425"/>
                </a:tc>
              </a:tr>
              <a:tr h="723800">
                <a:tc>
                  <a:txBody>
                    <a:bodyPr/>
                    <a:lstStyle/>
                    <a:p>
                      <a:pPr indent="0" lvl="0" marL="0" rtl="0" algn="l">
                        <a:spcBef>
                          <a:spcPts val="0"/>
                        </a:spcBef>
                        <a:spcAft>
                          <a:spcPts val="0"/>
                        </a:spcAft>
                        <a:buNone/>
                      </a:pPr>
                      <a:r>
                        <a:rPr b="1" lang="en-US" sz="1100"/>
                        <a:t>Bias</a:t>
                      </a:r>
                      <a:endParaRPr b="1" sz="1100"/>
                    </a:p>
                  </a:txBody>
                  <a:tcPr marT="91425" marB="91425" marR="91425" marL="91425"/>
                </a:tc>
                <a:tc>
                  <a:txBody>
                    <a:bodyPr/>
                    <a:lstStyle/>
                    <a:p>
                      <a:pPr indent="0" lvl="0" marL="0" rtl="0" algn="l">
                        <a:spcBef>
                          <a:spcPts val="0"/>
                        </a:spcBef>
                        <a:spcAft>
                          <a:spcPts val="0"/>
                        </a:spcAft>
                        <a:buNone/>
                      </a:pPr>
                      <a:r>
                        <a:rPr lang="en-US" sz="1100"/>
                        <a:t>Biased toward splits that produce </a:t>
                      </a:r>
                      <a:r>
                        <a:rPr b="1" lang="en-US" sz="1100"/>
                        <a:t>smaller, balanced branches</a:t>
                      </a:r>
                      <a:r>
                        <a:rPr lang="en-US" sz="1100"/>
                        <a:t>.</a:t>
                      </a:r>
                      <a:endParaRPr sz="1100"/>
                    </a:p>
                  </a:txBody>
                  <a:tcPr marT="91425" marB="91425" marR="91425" marL="91425"/>
                </a:tc>
                <a:tc>
                  <a:txBody>
                    <a:bodyPr/>
                    <a:lstStyle/>
                    <a:p>
                      <a:pPr indent="0" lvl="0" marL="0" rtl="0" algn="l">
                        <a:spcBef>
                          <a:spcPts val="0"/>
                        </a:spcBef>
                        <a:spcAft>
                          <a:spcPts val="0"/>
                        </a:spcAft>
                        <a:buNone/>
                      </a:pPr>
                      <a:r>
                        <a:rPr lang="en-US" sz="1100"/>
                        <a:t>Biased toward splits that </a:t>
                      </a:r>
                      <a:r>
                        <a:rPr b="1" lang="en-US" sz="1100"/>
                        <a:t>isolate the most frequent class</a:t>
                      </a:r>
                      <a:r>
                        <a:rPr lang="en-US" sz="1100"/>
                        <a:t>.</a:t>
                      </a:r>
                      <a:endParaRPr sz="1100"/>
                    </a:p>
                  </a:txBody>
                  <a:tcPr marT="91425" marB="91425" marR="91425" marL="91425"/>
                </a:tc>
              </a:tr>
              <a:tr h="540225">
                <a:tc>
                  <a:txBody>
                    <a:bodyPr/>
                    <a:lstStyle/>
                    <a:p>
                      <a:pPr indent="0" lvl="0" marL="0" rtl="0" algn="l">
                        <a:spcBef>
                          <a:spcPts val="0"/>
                        </a:spcBef>
                        <a:spcAft>
                          <a:spcPts val="0"/>
                        </a:spcAft>
                        <a:buNone/>
                      </a:pPr>
                      <a:r>
                        <a:rPr b="1" lang="en-US" sz="1100"/>
                        <a:t>Computation</a:t>
                      </a:r>
                      <a:endParaRPr b="1" sz="1100"/>
                    </a:p>
                  </a:txBody>
                  <a:tcPr marT="91425" marB="91425" marR="91425" marL="91425"/>
                </a:tc>
                <a:tc>
                  <a:txBody>
                    <a:bodyPr/>
                    <a:lstStyle/>
                    <a:p>
                      <a:pPr indent="0" lvl="0" marL="0" rtl="0" algn="l">
                        <a:spcBef>
                          <a:spcPts val="0"/>
                        </a:spcBef>
                        <a:spcAft>
                          <a:spcPts val="0"/>
                        </a:spcAft>
                        <a:buNone/>
                      </a:pPr>
                      <a:r>
                        <a:rPr lang="en-US" sz="1100"/>
                        <a:t>More </a:t>
                      </a:r>
                      <a:r>
                        <a:rPr b="1" lang="en-US" sz="1100"/>
                        <a:t>computationally expensive</a:t>
                      </a:r>
                      <a:r>
                        <a:rPr lang="en-US" sz="1100"/>
                        <a:t> (needs log).</a:t>
                      </a:r>
                      <a:endParaRPr sz="1100"/>
                    </a:p>
                  </a:txBody>
                  <a:tcPr marT="91425" marB="91425" marR="91425" marL="91425"/>
                </a:tc>
                <a:tc>
                  <a:txBody>
                    <a:bodyPr/>
                    <a:lstStyle/>
                    <a:p>
                      <a:pPr indent="0" lvl="0" marL="0" rtl="0" algn="l">
                        <a:spcBef>
                          <a:spcPts val="0"/>
                        </a:spcBef>
                        <a:spcAft>
                          <a:spcPts val="0"/>
                        </a:spcAft>
                        <a:buNone/>
                      </a:pPr>
                      <a:r>
                        <a:rPr lang="en-US"/>
                        <a:t>Faster (only squares).</a:t>
                      </a:r>
                      <a:endParaRPr/>
                    </a:p>
                  </a:txBody>
                  <a:tcPr marT="91425" marB="91425" marR="91425" marL="91425"/>
                </a:tc>
              </a:tr>
              <a:tr h="828700">
                <a:tc>
                  <a:txBody>
                    <a:bodyPr/>
                    <a:lstStyle/>
                    <a:p>
                      <a:pPr indent="0" lvl="0" marL="0" rtl="0" algn="l">
                        <a:spcBef>
                          <a:spcPts val="0"/>
                        </a:spcBef>
                        <a:spcAft>
                          <a:spcPts val="0"/>
                        </a:spcAft>
                        <a:buNone/>
                      </a:pPr>
                      <a:r>
                        <a:rPr b="1" lang="en-US" sz="1100"/>
                        <a:t>Used in</a:t>
                      </a:r>
                      <a:endParaRPr b="1" sz="1100"/>
                    </a:p>
                  </a:txBody>
                  <a:tcPr marT="91425" marB="91425" marR="91425" marL="91425"/>
                </a:tc>
                <a:tc>
                  <a:txBody>
                    <a:bodyPr/>
                    <a:lstStyle/>
                    <a:p>
                      <a:pPr indent="0" lvl="0" marL="0" rtl="0" algn="l">
                        <a:spcBef>
                          <a:spcPts val="0"/>
                        </a:spcBef>
                        <a:spcAft>
                          <a:spcPts val="0"/>
                        </a:spcAft>
                        <a:buNone/>
                      </a:pPr>
                      <a:r>
                        <a:rPr lang="en-US"/>
                        <a:t>ID3, C4.5, C5.0 decision tree algorithms.</a:t>
                      </a:r>
                      <a:endParaRPr/>
                    </a:p>
                  </a:txBody>
                  <a:tcPr marT="91425" marB="91425" marR="91425" marL="91425"/>
                </a:tc>
                <a:tc>
                  <a:txBody>
                    <a:bodyPr/>
                    <a:lstStyle/>
                    <a:p>
                      <a:pPr indent="0" lvl="0" marL="0" rtl="0" algn="l">
                        <a:spcBef>
                          <a:spcPts val="0"/>
                        </a:spcBef>
                        <a:spcAft>
                          <a:spcPts val="0"/>
                        </a:spcAft>
                        <a:buNone/>
                      </a:pPr>
                      <a:r>
                        <a:rPr lang="en-US"/>
                        <a:t>CART (Classification and Regression Trees).</a:t>
                      </a:r>
                      <a:endParaRPr/>
                    </a:p>
                  </a:txBody>
                  <a:tcPr marT="91425" marB="91425" marR="91425" marL="91425"/>
                </a:tc>
              </a:tr>
            </a:tbl>
          </a:graphicData>
        </a:graphic>
      </p:graphicFrame>
      <p:pic>
        <p:nvPicPr>
          <p:cNvPr id="156" name="Google Shape;156;g38d0eedf6b0_0_23"/>
          <p:cNvPicPr preferRelativeResize="0"/>
          <p:nvPr/>
        </p:nvPicPr>
        <p:blipFill>
          <a:blip r:embed="rId3">
            <a:alphaModFix/>
          </a:blip>
          <a:stretch>
            <a:fillRect/>
          </a:stretch>
        </p:blipFill>
        <p:spPr>
          <a:xfrm>
            <a:off x="2813875" y="2016425"/>
            <a:ext cx="1601950" cy="507275"/>
          </a:xfrm>
          <a:prstGeom prst="rect">
            <a:avLst/>
          </a:prstGeom>
          <a:noFill/>
          <a:ln>
            <a:noFill/>
          </a:ln>
        </p:spPr>
      </p:pic>
      <p:pic>
        <p:nvPicPr>
          <p:cNvPr id="157" name="Google Shape;157;g38d0eedf6b0_0_23"/>
          <p:cNvPicPr preferRelativeResize="0"/>
          <p:nvPr/>
        </p:nvPicPr>
        <p:blipFill>
          <a:blip r:embed="rId4">
            <a:alphaModFix/>
          </a:blip>
          <a:stretch>
            <a:fillRect/>
          </a:stretch>
        </p:blipFill>
        <p:spPr>
          <a:xfrm>
            <a:off x="6791125" y="2016425"/>
            <a:ext cx="1209647" cy="50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Best question is one that reduce our uncertainty</a:t>
            </a:r>
            <a:endParaRPr/>
          </a:p>
        </p:txBody>
      </p:sp>
      <p:pic>
        <p:nvPicPr>
          <p:cNvPr id="163" name="Google Shape;163;p11"/>
          <p:cNvPicPr preferRelativeResize="0"/>
          <p:nvPr>
            <p:ph idx="1" type="body"/>
          </p:nvPr>
        </p:nvPicPr>
        <p:blipFill rotWithShape="1">
          <a:blip r:embed="rId3">
            <a:alphaModFix/>
          </a:blip>
          <a:srcRect b="23084" l="3505" r="44298" t="13245"/>
          <a:stretch/>
        </p:blipFill>
        <p:spPr>
          <a:xfrm>
            <a:off x="2129049" y="1864992"/>
            <a:ext cx="6782939" cy="46518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69" name="Google Shape;169;p12"/>
          <p:cNvPicPr preferRelativeResize="0"/>
          <p:nvPr>
            <p:ph idx="1" type="body"/>
          </p:nvPr>
        </p:nvPicPr>
        <p:blipFill rotWithShape="1">
          <a:blip r:embed="rId3">
            <a:alphaModFix/>
          </a:blip>
          <a:srcRect b="18064" l="4034" r="45003" t="15755"/>
          <a:stretch/>
        </p:blipFill>
        <p:spPr>
          <a:xfrm>
            <a:off x="2688609" y="2088106"/>
            <a:ext cx="5773003" cy="42148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Information Gain</a:t>
            </a:r>
            <a:endParaRPr/>
          </a:p>
        </p:txBody>
      </p:sp>
      <p:sp>
        <p:nvSpPr>
          <p:cNvPr id="175" name="Google Shape;175;p13"/>
          <p:cNvSpPr txBox="1"/>
          <p:nvPr>
            <p:ph idx="1" type="body"/>
          </p:nvPr>
        </p:nvSpPr>
        <p:spPr>
          <a:xfrm>
            <a:off x="838200" y="1825625"/>
            <a:ext cx="10515600" cy="12147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90000"/>
              </a:lnSpc>
              <a:spcBef>
                <a:spcPts val="0"/>
              </a:spcBef>
              <a:spcAft>
                <a:spcPts val="0"/>
              </a:spcAft>
              <a:buClr>
                <a:schemeClr val="dk1"/>
              </a:buClr>
              <a:buSzPct val="100000"/>
              <a:buChar char="•"/>
            </a:pPr>
            <a:r>
              <a:rPr lang="en-US"/>
              <a:t>Information gain is a measure used to determine which feature should be used to split the data at each internal node of the decision tree.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
        <p:nvSpPr>
          <p:cNvPr id="176" name="Google Shape;176;p13"/>
          <p:cNvSpPr txBox="1"/>
          <p:nvPr/>
        </p:nvSpPr>
        <p:spPr>
          <a:xfrm>
            <a:off x="1086500" y="2771100"/>
            <a:ext cx="105660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Information Gain is a measure used in Decision Trees (especially with Entropy) to decide which feature gives the best split.</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It tells us how much "uncertainty" (entropy) is reduced when we split a dataset based on a particular feature.</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b="1" lang="en-US" sz="2700">
                <a:solidFill>
                  <a:schemeClr val="dk1"/>
                </a:solidFill>
                <a:latin typeface="Calibri"/>
                <a:ea typeface="Calibri"/>
                <a:cs typeface="Calibri"/>
                <a:sym typeface="Calibri"/>
              </a:rPr>
              <a:t>Intuition:</a:t>
            </a:r>
            <a:endParaRPr b="1"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High Information Gain → feature creates pureer child nodes (better split).</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Low Information Gain → feature doesn’t reduce much uncertainty.</a:t>
            </a:r>
            <a:endParaRPr sz="27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38d0eedf6b0_0_35"/>
          <p:cNvPicPr preferRelativeResize="0"/>
          <p:nvPr/>
        </p:nvPicPr>
        <p:blipFill>
          <a:blip r:embed="rId3">
            <a:alphaModFix/>
          </a:blip>
          <a:stretch>
            <a:fillRect/>
          </a:stretch>
        </p:blipFill>
        <p:spPr>
          <a:xfrm>
            <a:off x="42900" y="958075"/>
            <a:ext cx="5509300" cy="2745800"/>
          </a:xfrm>
          <a:prstGeom prst="rect">
            <a:avLst/>
          </a:prstGeom>
          <a:noFill/>
          <a:ln>
            <a:noFill/>
          </a:ln>
        </p:spPr>
      </p:pic>
      <p:pic>
        <p:nvPicPr>
          <p:cNvPr id="183" name="Google Shape;183;g38d0eedf6b0_0_35"/>
          <p:cNvPicPr preferRelativeResize="0"/>
          <p:nvPr/>
        </p:nvPicPr>
        <p:blipFill>
          <a:blip r:embed="rId4">
            <a:alphaModFix/>
          </a:blip>
          <a:stretch>
            <a:fillRect/>
          </a:stretch>
        </p:blipFill>
        <p:spPr>
          <a:xfrm>
            <a:off x="5701700" y="567350"/>
            <a:ext cx="6138474" cy="521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89" name="Google Shape;189;p14"/>
          <p:cNvPicPr preferRelativeResize="0"/>
          <p:nvPr>
            <p:ph idx="1" type="body"/>
          </p:nvPr>
        </p:nvPicPr>
        <p:blipFill rotWithShape="1">
          <a:blip r:embed="rId3">
            <a:alphaModFix/>
          </a:blip>
          <a:srcRect b="48802" l="4562" r="43239" t="9169"/>
          <a:stretch/>
        </p:blipFill>
        <p:spPr>
          <a:xfrm>
            <a:off x="2156346" y="2238231"/>
            <a:ext cx="7235351" cy="3275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Gini impurity </a:t>
            </a:r>
            <a:endParaRPr/>
          </a:p>
        </p:txBody>
      </p:sp>
      <p:pic>
        <p:nvPicPr>
          <p:cNvPr id="195" name="Google Shape;195;p15"/>
          <p:cNvPicPr preferRelativeResize="0"/>
          <p:nvPr>
            <p:ph idx="1" type="body"/>
          </p:nvPr>
        </p:nvPicPr>
        <p:blipFill rotWithShape="1">
          <a:blip r:embed="rId3">
            <a:alphaModFix/>
          </a:blip>
          <a:srcRect b="8970" l="1918" r="42710" t="9168"/>
          <a:stretch/>
        </p:blipFill>
        <p:spPr>
          <a:xfrm>
            <a:off x="742696" y="1883390"/>
            <a:ext cx="5459100" cy="4537800"/>
          </a:xfrm>
          <a:prstGeom prst="rect">
            <a:avLst/>
          </a:prstGeom>
          <a:noFill/>
          <a:ln>
            <a:noFill/>
          </a:ln>
        </p:spPr>
      </p:pic>
      <p:pic>
        <p:nvPicPr>
          <p:cNvPr id="196" name="Google Shape;196;p15"/>
          <p:cNvPicPr preferRelativeResize="0"/>
          <p:nvPr/>
        </p:nvPicPr>
        <p:blipFill>
          <a:blip r:embed="rId4">
            <a:alphaModFix/>
          </a:blip>
          <a:stretch>
            <a:fillRect/>
          </a:stretch>
        </p:blipFill>
        <p:spPr>
          <a:xfrm>
            <a:off x="6374146" y="1833138"/>
            <a:ext cx="5685404" cy="28853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6"/>
          <p:cNvPicPr preferRelativeResize="0"/>
          <p:nvPr/>
        </p:nvPicPr>
        <p:blipFill rotWithShape="1">
          <a:blip r:embed="rId3">
            <a:alphaModFix/>
          </a:blip>
          <a:srcRect b="11426" l="2939" r="42098" t="7976"/>
          <a:stretch/>
        </p:blipFill>
        <p:spPr>
          <a:xfrm>
            <a:off x="670628" y="398858"/>
            <a:ext cx="7151427" cy="58958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07" name="Google Shape;207;p17"/>
          <p:cNvPicPr preferRelativeResize="0"/>
          <p:nvPr>
            <p:ph idx="1" type="body"/>
          </p:nvPr>
        </p:nvPicPr>
        <p:blipFill rotWithShape="1">
          <a:blip r:embed="rId3">
            <a:alphaModFix/>
          </a:blip>
          <a:srcRect b="0" l="0" r="0" t="0"/>
          <a:stretch/>
        </p:blipFill>
        <p:spPr>
          <a:xfrm>
            <a:off x="4388854" y="1825625"/>
            <a:ext cx="3414292" cy="4351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6767015" y="0"/>
            <a:ext cx="4983707" cy="4367665"/>
          </a:xfrm>
          <a:prstGeom prst="rect">
            <a:avLst/>
          </a:prstGeom>
          <a:noFill/>
          <a:ln>
            <a:noFill/>
          </a:ln>
        </p:spPr>
      </p:pic>
      <p:sp>
        <p:nvSpPr>
          <p:cNvPr id="95" name="Google Shape;95;p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Decision Tree</a:t>
            </a:r>
            <a:endParaRPr/>
          </a:p>
        </p:txBody>
      </p:sp>
      <p:sp>
        <p:nvSpPr>
          <p:cNvPr id="96" name="Google Shape;96;p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Even though a basic decision tree is not widely used, there are various more sophisticated algorithms that are built on basic decision trees which are more common such as random forests and boosted trees.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13" name="Google Shape;213;p18"/>
          <p:cNvPicPr preferRelativeResize="0"/>
          <p:nvPr>
            <p:ph idx="1" type="body"/>
          </p:nvPr>
        </p:nvPicPr>
        <p:blipFill rotWithShape="1">
          <a:blip r:embed="rId3">
            <a:alphaModFix/>
          </a:blip>
          <a:srcRect b="18693" l="6151" r="62814" t="7601"/>
          <a:stretch/>
        </p:blipFill>
        <p:spPr>
          <a:xfrm>
            <a:off x="3589361" y="1827165"/>
            <a:ext cx="3657600" cy="4883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19" name="Google Shape;219;p19"/>
          <p:cNvPicPr preferRelativeResize="0"/>
          <p:nvPr>
            <p:ph idx="1" type="body"/>
          </p:nvPr>
        </p:nvPicPr>
        <p:blipFill rotWithShape="1">
          <a:blip r:embed="rId3">
            <a:alphaModFix/>
          </a:blip>
          <a:srcRect b="10538" l="7032" r="61932" t="7600"/>
          <a:stretch/>
        </p:blipFill>
        <p:spPr>
          <a:xfrm>
            <a:off x="3548418" y="1840813"/>
            <a:ext cx="3302758" cy="48978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25" name="Google Shape;225;p20"/>
          <p:cNvPicPr preferRelativeResize="0"/>
          <p:nvPr>
            <p:ph idx="1" type="body"/>
          </p:nvPr>
        </p:nvPicPr>
        <p:blipFill rotWithShape="1">
          <a:blip r:embed="rId3">
            <a:alphaModFix/>
          </a:blip>
          <a:srcRect b="15555" l="7209" r="61051" t="7914"/>
          <a:stretch/>
        </p:blipFill>
        <p:spPr>
          <a:xfrm>
            <a:off x="3848668" y="1951629"/>
            <a:ext cx="3398293" cy="4606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31" name="Google Shape;231;p21"/>
          <p:cNvPicPr preferRelativeResize="0"/>
          <p:nvPr>
            <p:ph idx="1" type="body"/>
          </p:nvPr>
        </p:nvPicPr>
        <p:blipFill rotWithShape="1">
          <a:blip r:embed="rId3">
            <a:alphaModFix/>
          </a:blip>
          <a:srcRect b="11792" l="7737" r="62989" t="8228"/>
          <a:stretch/>
        </p:blipFill>
        <p:spPr>
          <a:xfrm>
            <a:off x="4094328" y="1815151"/>
            <a:ext cx="3125338" cy="48009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38d0eedf6b0_0_9"/>
          <p:cNvPicPr preferRelativeResize="0"/>
          <p:nvPr/>
        </p:nvPicPr>
        <p:blipFill rotWithShape="1">
          <a:blip r:embed="rId3">
            <a:alphaModFix/>
          </a:blip>
          <a:srcRect b="0" l="704" r="0" t="0"/>
          <a:stretch/>
        </p:blipFill>
        <p:spPr>
          <a:xfrm>
            <a:off x="1056600" y="365125"/>
            <a:ext cx="9399849" cy="6089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38d0eedf6b0_0_16"/>
          <p:cNvPicPr preferRelativeResize="0"/>
          <p:nvPr/>
        </p:nvPicPr>
        <p:blipFill>
          <a:blip r:embed="rId3">
            <a:alphaModFix/>
          </a:blip>
          <a:stretch>
            <a:fillRect/>
          </a:stretch>
        </p:blipFill>
        <p:spPr>
          <a:xfrm>
            <a:off x="1039550" y="976000"/>
            <a:ext cx="10232375" cy="572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Gini Impurity is default metric in CART</a:t>
            </a:r>
            <a:endParaRPr/>
          </a:p>
        </p:txBody>
      </p:sp>
      <p:sp>
        <p:nvSpPr>
          <p:cNvPr id="249" name="Google Shape;24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Char char="✔"/>
            </a:pPr>
            <a:r>
              <a:rPr lang="en-US"/>
              <a:t>Gini says, if we select two items from a population at random then they must be of the same class and the probability for this is 1 if the population is pure.</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It works with the categorical target variable “Success” or “Failure”.</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It performs only Binary splits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Higher the value of Gini higher the homogeneity.</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CART (Classification and Regression Tree) uses the Gini method to create binary splits.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3"/>
          <p:cNvPicPr preferRelativeResize="0"/>
          <p:nvPr/>
        </p:nvPicPr>
        <p:blipFill rotWithShape="1">
          <a:blip r:embed="rId3">
            <a:alphaModFix/>
          </a:blip>
          <a:srcRect b="23926" l="6924" r="44930" t="7229"/>
          <a:stretch/>
        </p:blipFill>
        <p:spPr>
          <a:xfrm>
            <a:off x="409432" y="750626"/>
            <a:ext cx="6264323" cy="5036025"/>
          </a:xfrm>
          <a:prstGeom prst="rect">
            <a:avLst/>
          </a:prstGeom>
          <a:noFill/>
          <a:ln>
            <a:noFill/>
          </a:ln>
        </p:spPr>
      </p:pic>
      <p:sp>
        <p:nvSpPr>
          <p:cNvPr id="255" name="Google Shape;255;p23"/>
          <p:cNvSpPr/>
          <p:nvPr/>
        </p:nvSpPr>
        <p:spPr>
          <a:xfrm>
            <a:off x="4339450" y="750625"/>
            <a:ext cx="2334300" cy="6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Gini impurity</a:t>
            </a:r>
            <a:endParaRPr/>
          </a:p>
        </p:txBody>
      </p:sp>
      <p:sp>
        <p:nvSpPr>
          <p:cNvPr id="261" name="Google Shape;261;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Range:</a:t>
            </a:r>
            <a:r>
              <a:rPr lang="en-US"/>
              <a:t> Gini impurity values range from 0 to 0.5.</a:t>
            </a:r>
            <a:endParaRPr/>
          </a:p>
          <a:p>
            <a:pPr indent="-228600" lvl="1" marL="685800" rtl="0" algn="l">
              <a:lnSpc>
                <a:spcPct val="90000"/>
              </a:lnSpc>
              <a:spcBef>
                <a:spcPts val="500"/>
              </a:spcBef>
              <a:spcAft>
                <a:spcPts val="0"/>
              </a:spcAft>
              <a:buClr>
                <a:schemeClr val="dk1"/>
              </a:buClr>
              <a:buSzPts val="2400"/>
              <a:buChar char="•"/>
            </a:pPr>
            <a:r>
              <a:rPr b="1" lang="en-US"/>
              <a:t>0:</a:t>
            </a:r>
            <a:r>
              <a:rPr lang="en-US"/>
              <a:t> Represents perfect purity, meaning all data points in the node belong to the same class.</a:t>
            </a:r>
            <a:endParaRPr/>
          </a:p>
          <a:p>
            <a:pPr indent="-228600" lvl="1" marL="685800" rtl="0" algn="l">
              <a:lnSpc>
                <a:spcPct val="90000"/>
              </a:lnSpc>
              <a:spcBef>
                <a:spcPts val="500"/>
              </a:spcBef>
              <a:spcAft>
                <a:spcPts val="0"/>
              </a:spcAft>
              <a:buClr>
                <a:schemeClr val="dk1"/>
              </a:buClr>
              <a:buSzPts val="2400"/>
              <a:buChar char="•"/>
            </a:pPr>
            <a:r>
              <a:rPr b="1" lang="en-US"/>
              <a:t>0.5:</a:t>
            </a:r>
            <a:r>
              <a:rPr lang="en-US"/>
              <a:t> Represents maximum impurity, indicating an equal distribution of classes in the node (completely mixed).</a:t>
            </a:r>
            <a:endParaRPr/>
          </a:p>
          <a:p>
            <a:pPr indent="-228600" lvl="0" marL="228600" rtl="0" algn="l">
              <a:lnSpc>
                <a:spcPct val="90000"/>
              </a:lnSpc>
              <a:spcBef>
                <a:spcPts val="1000"/>
              </a:spcBef>
              <a:spcAft>
                <a:spcPts val="0"/>
              </a:spcAft>
              <a:buClr>
                <a:schemeClr val="dk1"/>
              </a:buClr>
              <a:buSzPts val="2800"/>
              <a:buChar char="•"/>
            </a:pPr>
            <a:r>
              <a:rPr b="1" lang="en-US"/>
              <a:t>Interpretation:</a:t>
            </a:r>
            <a:r>
              <a:rPr lang="en-US"/>
              <a:t> A lower Gini impurity signifies a better split in the decision tree. This is because it means the data is more separated into its correct classes after the split, leading to a more accurate decision tree.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it works:</a:t>
            </a:r>
            <a:endParaRPr/>
          </a:p>
        </p:txBody>
      </p:sp>
      <p:sp>
        <p:nvSpPr>
          <p:cNvPr id="267" name="Google Shape;26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Imagine you're building a decision tree to classify emails as spam or not spam. </a:t>
            </a:r>
            <a:endParaRPr/>
          </a:p>
          <a:p>
            <a:pPr indent="-228600" lvl="0" marL="228600" rtl="0" algn="l">
              <a:lnSpc>
                <a:spcPct val="90000"/>
              </a:lnSpc>
              <a:spcBef>
                <a:spcPts val="1000"/>
              </a:spcBef>
              <a:spcAft>
                <a:spcPts val="0"/>
              </a:spcAft>
              <a:buClr>
                <a:schemeClr val="dk1"/>
              </a:buClr>
              <a:buSzPts val="2800"/>
              <a:buChar char="•"/>
            </a:pPr>
            <a:r>
              <a:rPr lang="en-US"/>
              <a:t>Gini impurity is calculated at each node of the tree to decide the best way to split the data. </a:t>
            </a:r>
            <a:endParaRPr/>
          </a:p>
          <a:p>
            <a:pPr indent="-228600" lvl="0" marL="228600" rtl="0" algn="l">
              <a:lnSpc>
                <a:spcPct val="90000"/>
              </a:lnSpc>
              <a:spcBef>
                <a:spcPts val="1000"/>
              </a:spcBef>
              <a:spcAft>
                <a:spcPts val="0"/>
              </a:spcAft>
              <a:buClr>
                <a:schemeClr val="dk1"/>
              </a:buClr>
              <a:buSzPts val="2800"/>
              <a:buChar char="•"/>
            </a:pPr>
            <a:r>
              <a:rPr b="1" lang="en-US"/>
              <a:t>Here's the formula:</a:t>
            </a:r>
            <a:endParaRPr/>
          </a:p>
          <a:p>
            <a:pPr indent="-228600" lvl="0" marL="228600" rtl="0" algn="l">
              <a:lnSpc>
                <a:spcPct val="90000"/>
              </a:lnSpc>
              <a:spcBef>
                <a:spcPts val="1000"/>
              </a:spcBef>
              <a:spcAft>
                <a:spcPts val="0"/>
              </a:spcAft>
              <a:buClr>
                <a:schemeClr val="dk1"/>
              </a:buClr>
              <a:buSzPts val="2800"/>
              <a:buChar char="•"/>
            </a:pPr>
            <a:r>
              <a:rPr lang="en-US"/>
              <a:t>Gini impurity = 1 - Σ (pi)^2</a:t>
            </a:r>
            <a:endParaRPr/>
          </a:p>
          <a:p>
            <a:pPr indent="-228600" lvl="0" marL="228600" rtl="0" algn="l">
              <a:lnSpc>
                <a:spcPct val="90000"/>
              </a:lnSpc>
              <a:spcBef>
                <a:spcPts val="1000"/>
              </a:spcBef>
              <a:spcAft>
                <a:spcPts val="0"/>
              </a:spcAft>
              <a:buClr>
                <a:schemeClr val="dk1"/>
              </a:buClr>
              <a:buSzPts val="2800"/>
              <a:buChar char="•"/>
            </a:pPr>
            <a:r>
              <a:rPr lang="en-US"/>
              <a:t> Σ (sigma) represents the sum over all classes (e.g., spam and not spam)pi </a:t>
            </a:r>
            <a:endParaRPr/>
          </a:p>
          <a:p>
            <a:pPr indent="-228600" lvl="0" marL="228600" rtl="0" algn="l">
              <a:lnSpc>
                <a:spcPct val="90000"/>
              </a:lnSpc>
              <a:spcBef>
                <a:spcPts val="1000"/>
              </a:spcBef>
              <a:spcAft>
                <a:spcPts val="0"/>
              </a:spcAft>
              <a:buClr>
                <a:schemeClr val="dk1"/>
              </a:buClr>
              <a:buSzPts val="2800"/>
              <a:buChar char="•"/>
            </a:pPr>
            <a:r>
              <a:rPr lang="en-US"/>
              <a:t>(pi) represents the probability of class i occurring in that node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History of Decision Tree</a:t>
            </a:r>
            <a:br>
              <a:rPr b="1" lang="en-US"/>
            </a:br>
            <a:endParaRPr/>
          </a:p>
        </p:txBody>
      </p:sp>
      <p:sp>
        <p:nvSpPr>
          <p:cNvPr id="102" name="Google Shape;10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history of a decision tree goes back to 1950s.</a:t>
            </a:r>
            <a:endParaRPr/>
          </a:p>
          <a:p>
            <a:pPr indent="-228600" lvl="0" marL="228600" rtl="0" algn="l">
              <a:lnSpc>
                <a:spcPct val="90000"/>
              </a:lnSpc>
              <a:spcBef>
                <a:spcPts val="1000"/>
              </a:spcBef>
              <a:spcAft>
                <a:spcPts val="0"/>
              </a:spcAft>
              <a:buClr>
                <a:schemeClr val="dk1"/>
              </a:buClr>
              <a:buSzPts val="2800"/>
              <a:buChar char="•"/>
            </a:pPr>
            <a:r>
              <a:rPr lang="en-US"/>
              <a:t> William Welson has introduced some kind of a tree structure in 1959 in his “Matching and prediction on the principle of biological classification” paper.</a:t>
            </a:r>
            <a:endParaRPr/>
          </a:p>
          <a:p>
            <a:pPr indent="-228600" lvl="0" marL="228600" rtl="0" algn="l">
              <a:lnSpc>
                <a:spcPct val="90000"/>
              </a:lnSpc>
              <a:spcBef>
                <a:spcPts val="1000"/>
              </a:spcBef>
              <a:spcAft>
                <a:spcPts val="0"/>
              </a:spcAft>
              <a:buClr>
                <a:schemeClr val="dk1"/>
              </a:buClr>
              <a:buSzPts val="2800"/>
              <a:buChar char="•"/>
            </a:pPr>
            <a:r>
              <a:rPr lang="en-US"/>
              <a:t> After than structured algorithms were proposed by Ross Quinlan </a:t>
            </a:r>
            <a:r>
              <a:rPr b="1" lang="en-US"/>
              <a:t>(ID3, C4.5) </a:t>
            </a:r>
            <a:r>
              <a:rPr lang="en-US"/>
              <a:t>and Leo Breiman (CART) in 1980s. </a:t>
            </a:r>
            <a:endParaRPr/>
          </a:p>
          <a:p>
            <a:pPr indent="-228600" lvl="0" marL="228600" rtl="0" algn="l">
              <a:lnSpc>
                <a:spcPct val="90000"/>
              </a:lnSpc>
              <a:spcBef>
                <a:spcPts val="1000"/>
              </a:spcBef>
              <a:spcAft>
                <a:spcPts val="0"/>
              </a:spcAft>
              <a:buClr>
                <a:schemeClr val="dk1"/>
              </a:buClr>
              <a:buSzPts val="2800"/>
              <a:buChar char="•"/>
            </a:pPr>
            <a:r>
              <a:rPr lang="en-US"/>
              <a:t>After 90s, some scientist proposed more advanced algorithms which are built upon simple decision trees.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73" name="Google Shape;273;p26"/>
          <p:cNvSpPr txBox="1"/>
          <p:nvPr>
            <p:ph idx="1" type="body"/>
          </p:nvPr>
        </p:nvSpPr>
        <p:spPr>
          <a:xfrm>
            <a:off x="838200" y="1825625"/>
            <a:ext cx="10515600" cy="4664400"/>
          </a:xfrm>
          <a:prstGeom prst="rect">
            <a:avLst/>
          </a:prstGeom>
          <a:noFill/>
          <a:ln>
            <a:noFill/>
          </a:ln>
        </p:spPr>
        <p:txBody>
          <a:bodyPr anchorCtr="0" anchor="t" bIns="45700" lIns="91425" spcFirstLastPara="1" rIns="91425" wrap="square" tIns="45700">
            <a:normAutofit fontScale="85000" lnSpcReduction="20000"/>
          </a:bodyPr>
          <a:lstStyle/>
          <a:p>
            <a:pPr indent="-201930" lvl="0" marL="228600" rtl="0" algn="l">
              <a:lnSpc>
                <a:spcPct val="90000"/>
              </a:lnSpc>
              <a:spcBef>
                <a:spcPts val="0"/>
              </a:spcBef>
              <a:spcAft>
                <a:spcPts val="0"/>
              </a:spcAft>
              <a:buClr>
                <a:schemeClr val="dk1"/>
              </a:buClr>
              <a:buSzPct val="100000"/>
              <a:buChar char="•"/>
            </a:pPr>
            <a:r>
              <a:rPr lang="en-US"/>
              <a:t>Let's say you have a node with 6 emails: 3 spam and 3 not spam.</a:t>
            </a:r>
            <a:endParaRPr/>
          </a:p>
          <a:p>
            <a:pPr indent="-201930" lvl="0" marL="228600" rtl="0" algn="l">
              <a:lnSpc>
                <a:spcPct val="90000"/>
              </a:lnSpc>
              <a:spcBef>
                <a:spcPts val="1000"/>
              </a:spcBef>
              <a:spcAft>
                <a:spcPts val="0"/>
              </a:spcAft>
              <a:buClr>
                <a:schemeClr val="dk1"/>
              </a:buClr>
              <a:buSzPct val="100000"/>
              <a:buChar char="•"/>
            </a:pPr>
            <a:r>
              <a:rPr lang="en-US"/>
              <a:t>Probability of Spam (p(Spam)) = 3/6 = 0.5</a:t>
            </a:r>
            <a:endParaRPr/>
          </a:p>
          <a:p>
            <a:pPr indent="-201930" lvl="0" marL="228600" rtl="0" algn="l">
              <a:lnSpc>
                <a:spcPct val="90000"/>
              </a:lnSpc>
              <a:spcBef>
                <a:spcPts val="1000"/>
              </a:spcBef>
              <a:spcAft>
                <a:spcPts val="0"/>
              </a:spcAft>
              <a:buClr>
                <a:schemeClr val="dk1"/>
              </a:buClr>
              <a:buSzPct val="100000"/>
              <a:buChar char="•"/>
            </a:pPr>
            <a:r>
              <a:rPr lang="en-US"/>
              <a:t>Probability of Not Spam (p(Not Spam)) = 3/6 = 0.5</a:t>
            </a:r>
            <a:endParaRPr/>
          </a:p>
          <a:p>
            <a:pPr indent="-201930" lvl="0" marL="228600" rtl="0" algn="l">
              <a:lnSpc>
                <a:spcPct val="90000"/>
              </a:lnSpc>
              <a:spcBef>
                <a:spcPts val="1000"/>
              </a:spcBef>
              <a:spcAft>
                <a:spcPts val="0"/>
              </a:spcAft>
              <a:buClr>
                <a:schemeClr val="dk1"/>
              </a:buClr>
              <a:buSzPct val="100000"/>
              <a:buChar char="•"/>
            </a:pPr>
            <a:r>
              <a:rPr lang="en-US"/>
              <a:t>Gini impurity = 1 - (3/6)2 - (3/6)2 = 0.5</a:t>
            </a:r>
            <a:endParaRPr/>
          </a:p>
          <a:p>
            <a:pPr indent="-50800" lvl="0" marL="228600" rtl="0" algn="l">
              <a:lnSpc>
                <a:spcPct val="90000"/>
              </a:lnSpc>
              <a:spcBef>
                <a:spcPts val="1000"/>
              </a:spcBef>
              <a:spcAft>
                <a:spcPts val="0"/>
              </a:spcAft>
              <a:buClr>
                <a:schemeClr val="dk1"/>
              </a:buClr>
              <a:buSzPct val="100000"/>
              <a:buNone/>
            </a:pPr>
            <a:r>
              <a:t/>
            </a:r>
            <a:endParaRPr/>
          </a:p>
          <a:p>
            <a:pPr indent="-50800" lvl="0" marL="228600" rtl="0" algn="l">
              <a:lnSpc>
                <a:spcPct val="90000"/>
              </a:lnSpc>
              <a:spcBef>
                <a:spcPts val="1000"/>
              </a:spcBef>
              <a:spcAft>
                <a:spcPts val="0"/>
              </a:spcAft>
              <a:buClr>
                <a:schemeClr val="dk1"/>
              </a:buClr>
              <a:buSzPct val="100000"/>
              <a:buNone/>
            </a:pPr>
            <a:r>
              <a:t/>
            </a:r>
            <a:endParaRPr/>
          </a:p>
          <a:p>
            <a:pPr indent="-201930" lvl="0" marL="228600" rtl="0" algn="l">
              <a:lnSpc>
                <a:spcPct val="90000"/>
              </a:lnSpc>
              <a:spcBef>
                <a:spcPts val="1000"/>
              </a:spcBef>
              <a:spcAft>
                <a:spcPts val="0"/>
              </a:spcAft>
              <a:buClr>
                <a:schemeClr val="dk1"/>
              </a:buClr>
              <a:buSzPct val="100000"/>
              <a:buChar char="•"/>
            </a:pPr>
            <a:r>
              <a:rPr lang="en-US"/>
              <a:t>This indicates perfect purity (Gini impurity = 0) because all emails in the node belong to the same class proportion (50% spam and 50% not spam).</a:t>
            </a:r>
            <a:endParaRPr/>
          </a:p>
          <a:p>
            <a:pPr indent="-147955" lvl="0" marL="228600" rtl="0" algn="l">
              <a:lnSpc>
                <a:spcPct val="90000"/>
              </a:lnSpc>
              <a:spcBef>
                <a:spcPts val="1000"/>
              </a:spcBef>
              <a:spcAft>
                <a:spcPts val="0"/>
              </a:spcAft>
              <a:buSzPct val="64285"/>
              <a:buChar char="•"/>
            </a:pPr>
            <a:r>
              <a:rPr lang="en-US"/>
              <a:t>Gini impurity is a measure of how "pure" a node is in terms of its classification. A node with all instances belonging to the same class has a Gini impurity of 0, while a node with an equal number of instances from different classes has a Gini impurity of 0.5.</a:t>
            </a:r>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 Gini Index</a:t>
            </a:r>
            <a:br>
              <a:rPr lang="en-US"/>
            </a:br>
            <a:endParaRPr/>
          </a:p>
        </p:txBody>
      </p:sp>
      <p:sp>
        <p:nvSpPr>
          <p:cNvPr id="279" name="Google Shape;27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The Gini index is the name of the cost function used to evaluate splits in the dataset.</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A split in the dataset involves one input attribute and one value for that attribute. It can be used to divide training patterns into two groups of rows.</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A Gini score gives an idea of how good a split is by how mixed the classes are in the two groups created by the split.</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A perfect separation results in a Gini score of 0, whereas the worst case split that results in 50/50 classes in each group result in a Gini score of 0.5 (for a 2 class problem).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Calculating Gini is best demonstrated with an example.</a:t>
            </a:r>
            <a:endParaRPr/>
          </a:p>
        </p:txBody>
      </p:sp>
      <p:sp>
        <p:nvSpPr>
          <p:cNvPr id="285" name="Google Shape;285;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We have two groups of data with 2 rows in each group. </a:t>
            </a:r>
            <a:endParaRPr/>
          </a:p>
          <a:p>
            <a:pPr indent="-228600" lvl="0" marL="228600" rtl="0" algn="l">
              <a:lnSpc>
                <a:spcPct val="90000"/>
              </a:lnSpc>
              <a:spcBef>
                <a:spcPts val="1000"/>
              </a:spcBef>
              <a:spcAft>
                <a:spcPts val="0"/>
              </a:spcAft>
              <a:buClr>
                <a:schemeClr val="dk1"/>
              </a:buClr>
              <a:buSzPct val="100000"/>
              <a:buChar char="•"/>
            </a:pPr>
            <a:r>
              <a:rPr lang="en-US"/>
              <a:t>The rows in the first group all belong to class 0 and the rows in the second group belong to class 1, so it’s a perfect split.</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proportion = count(class_value) / count(rows)</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group_1_class_0 = 2 / 2 = 1</a:t>
            </a:r>
            <a:endParaRPr/>
          </a:p>
          <a:p>
            <a:pPr indent="-228600" lvl="0" marL="228600" rtl="0" algn="l">
              <a:lnSpc>
                <a:spcPct val="90000"/>
              </a:lnSpc>
              <a:spcBef>
                <a:spcPts val="1000"/>
              </a:spcBef>
              <a:spcAft>
                <a:spcPts val="0"/>
              </a:spcAft>
              <a:buClr>
                <a:schemeClr val="dk1"/>
              </a:buClr>
              <a:buSzPct val="100000"/>
              <a:buChar char="•"/>
            </a:pPr>
            <a:r>
              <a:rPr lang="en-US"/>
              <a:t>group_1_class_1 = 0 / 2 = 0</a:t>
            </a:r>
            <a:endParaRPr/>
          </a:p>
          <a:p>
            <a:pPr indent="-228600" lvl="0" marL="228600" rtl="0" algn="l">
              <a:lnSpc>
                <a:spcPct val="90000"/>
              </a:lnSpc>
              <a:spcBef>
                <a:spcPts val="1000"/>
              </a:spcBef>
              <a:spcAft>
                <a:spcPts val="0"/>
              </a:spcAft>
              <a:buClr>
                <a:schemeClr val="dk1"/>
              </a:buClr>
              <a:buSzPct val="100000"/>
              <a:buChar char="•"/>
            </a:pPr>
            <a:r>
              <a:rPr lang="en-US"/>
              <a:t>group_2_class_0 = 0 / 2 = 0</a:t>
            </a:r>
            <a:endParaRPr/>
          </a:p>
          <a:p>
            <a:pPr indent="-228600" lvl="0" marL="228600" rtl="0" algn="l">
              <a:lnSpc>
                <a:spcPct val="90000"/>
              </a:lnSpc>
              <a:spcBef>
                <a:spcPts val="1000"/>
              </a:spcBef>
              <a:spcAft>
                <a:spcPts val="0"/>
              </a:spcAft>
              <a:buClr>
                <a:schemeClr val="dk1"/>
              </a:buClr>
              <a:buSzPct val="100000"/>
              <a:buChar char="•"/>
            </a:pPr>
            <a:r>
              <a:rPr lang="en-US"/>
              <a:t>group_2_class_1 = 2 / 2 = 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9"/>
          <p:cNvPicPr preferRelativeResize="0"/>
          <p:nvPr/>
        </p:nvPicPr>
        <p:blipFill rotWithShape="1">
          <a:blip r:embed="rId3">
            <a:alphaModFix/>
          </a:blip>
          <a:srcRect b="49860" l="2204" r="5175" t="7790"/>
          <a:stretch/>
        </p:blipFill>
        <p:spPr>
          <a:xfrm>
            <a:off x="141026" y="996286"/>
            <a:ext cx="12050974" cy="30980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0"/>
          <p:cNvPicPr preferRelativeResize="0"/>
          <p:nvPr>
            <p:ph idx="1" type="body"/>
          </p:nvPr>
        </p:nvPicPr>
        <p:blipFill rotWithShape="1">
          <a:blip r:embed="rId3">
            <a:alphaModFix/>
          </a:blip>
          <a:srcRect b="52252" l="3329" r="3387" t="7287"/>
          <a:stretch/>
        </p:blipFill>
        <p:spPr>
          <a:xfrm>
            <a:off x="696036" y="2047164"/>
            <a:ext cx="11193279" cy="27295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1"/>
          <p:cNvPicPr preferRelativeResize="0"/>
          <p:nvPr/>
        </p:nvPicPr>
        <p:blipFill rotWithShape="1">
          <a:blip r:embed="rId3">
            <a:alphaModFix/>
          </a:blip>
          <a:srcRect b="8846" l="8688" r="7797" t="19915"/>
          <a:stretch/>
        </p:blipFill>
        <p:spPr>
          <a:xfrm>
            <a:off x="968990" y="575482"/>
            <a:ext cx="10865893" cy="521117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2"/>
          <p:cNvPicPr preferRelativeResize="0"/>
          <p:nvPr/>
        </p:nvPicPr>
        <p:blipFill rotWithShape="1">
          <a:blip r:embed="rId3">
            <a:alphaModFix/>
          </a:blip>
          <a:srcRect b="9002" l="4616" r="8741" t="20289"/>
          <a:stretch/>
        </p:blipFill>
        <p:spPr>
          <a:xfrm>
            <a:off x="272955" y="586854"/>
            <a:ext cx="11273050" cy="5172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3"/>
          <p:cNvPicPr preferRelativeResize="0"/>
          <p:nvPr/>
        </p:nvPicPr>
        <p:blipFill rotWithShape="1">
          <a:blip r:embed="rId3">
            <a:alphaModFix/>
          </a:blip>
          <a:srcRect b="12920" l="1469" r="49965" t="9655"/>
          <a:stretch/>
        </p:blipFill>
        <p:spPr>
          <a:xfrm>
            <a:off x="2129049" y="450377"/>
            <a:ext cx="6810233" cy="61042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4"/>
          <p:cNvPicPr preferRelativeResize="0"/>
          <p:nvPr/>
        </p:nvPicPr>
        <p:blipFill rotWithShape="1">
          <a:blip r:embed="rId3">
            <a:alphaModFix/>
          </a:blip>
          <a:srcRect b="1186" l="360" r="0" t="0"/>
          <a:stretch/>
        </p:blipFill>
        <p:spPr>
          <a:xfrm>
            <a:off x="110359" y="145062"/>
            <a:ext cx="11445766" cy="63818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5"/>
          <p:cNvPicPr preferRelativeResize="0"/>
          <p:nvPr>
            <p:ph idx="1" type="body"/>
          </p:nvPr>
        </p:nvPicPr>
        <p:blipFill rotWithShape="1">
          <a:blip r:embed="rId3">
            <a:alphaModFix/>
          </a:blip>
          <a:srcRect b="0" l="0" r="0" t="0"/>
          <a:stretch/>
        </p:blipFill>
        <p:spPr>
          <a:xfrm>
            <a:off x="414262" y="532262"/>
            <a:ext cx="10763253" cy="605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Family of Decision Tree</a:t>
            </a:r>
            <a:endParaRPr/>
          </a:p>
        </p:txBody>
      </p:sp>
      <p:sp>
        <p:nvSpPr>
          <p:cNvPr id="108" name="Google Shape;108;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Entropy is typically used in ID3 and C4.5 algorithms</a:t>
            </a:r>
            <a:endParaRPr/>
          </a:p>
          <a:p>
            <a:pPr indent="-228600" lvl="0" marL="228600" rtl="0" algn="l">
              <a:lnSpc>
                <a:spcPct val="90000"/>
              </a:lnSpc>
              <a:spcBef>
                <a:spcPts val="1000"/>
              </a:spcBef>
              <a:spcAft>
                <a:spcPts val="0"/>
              </a:spcAft>
              <a:buClr>
                <a:schemeClr val="dk1"/>
              </a:buClr>
              <a:buSzPts val="2800"/>
              <a:buChar char="•"/>
            </a:pPr>
            <a:r>
              <a:rPr lang="en-US"/>
              <a:t>Gini index is typically used in CART (Classification and Regression Trees) algorithms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6"/>
          <p:cNvPicPr preferRelativeResize="0"/>
          <p:nvPr/>
        </p:nvPicPr>
        <p:blipFill rotWithShape="1">
          <a:blip r:embed="rId3">
            <a:alphaModFix/>
          </a:blip>
          <a:srcRect b="0" l="0" r="0" t="0"/>
          <a:stretch/>
        </p:blipFill>
        <p:spPr>
          <a:xfrm>
            <a:off x="-409575" y="-228600"/>
            <a:ext cx="13011150" cy="731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7"/>
          <p:cNvPicPr preferRelativeResize="0"/>
          <p:nvPr/>
        </p:nvPicPr>
        <p:blipFill rotWithShape="1">
          <a:blip r:embed="rId3">
            <a:alphaModFix/>
          </a:blip>
          <a:srcRect b="0" l="0" r="0" t="0"/>
          <a:stretch/>
        </p:blipFill>
        <p:spPr>
          <a:xfrm>
            <a:off x="0" y="169854"/>
            <a:ext cx="11461203" cy="64437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8"/>
          <p:cNvPicPr preferRelativeResize="0"/>
          <p:nvPr/>
        </p:nvPicPr>
        <p:blipFill rotWithShape="1">
          <a:blip r:embed="rId3">
            <a:alphaModFix/>
          </a:blip>
          <a:srcRect b="15841" l="1209" r="0" t="7867"/>
          <a:stretch/>
        </p:blipFill>
        <p:spPr>
          <a:xfrm>
            <a:off x="38229" y="520261"/>
            <a:ext cx="12163930" cy="5281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9"/>
          <p:cNvPicPr preferRelativeResize="0"/>
          <p:nvPr/>
        </p:nvPicPr>
        <p:blipFill rotWithShape="1">
          <a:blip r:embed="rId3">
            <a:alphaModFix/>
          </a:blip>
          <a:srcRect b="0" l="0" r="0" t="0"/>
          <a:stretch/>
        </p:blipFill>
        <p:spPr>
          <a:xfrm>
            <a:off x="137105" y="0"/>
            <a:ext cx="11665169" cy="65584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0"/>
          <p:cNvPicPr preferRelativeResize="0"/>
          <p:nvPr/>
        </p:nvPicPr>
        <p:blipFill rotWithShape="1">
          <a:blip r:embed="rId3">
            <a:alphaModFix/>
          </a:blip>
          <a:srcRect b="0" l="0" r="0" t="0"/>
          <a:stretch/>
        </p:blipFill>
        <p:spPr>
          <a:xfrm>
            <a:off x="0" y="0"/>
            <a:ext cx="11997559" cy="67453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Let’s take an example.</a:t>
            </a:r>
            <a:endParaRPr/>
          </a:p>
        </p:txBody>
      </p:sp>
      <p:sp>
        <p:nvSpPr>
          <p:cNvPr id="352" name="Google Shape;352;p41"/>
          <p:cNvSpPr txBox="1"/>
          <p:nvPr>
            <p:ph idx="1" type="body"/>
          </p:nvPr>
        </p:nvSpPr>
        <p:spPr>
          <a:xfrm>
            <a:off x="838200" y="1825625"/>
            <a:ext cx="10515600" cy="143619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Imagine you're classifying emails as spam or not spam based on two features: </a:t>
            </a:r>
            <a:r>
              <a:rPr b="1" lang="en-US"/>
              <a:t>sender (known or unknown) and urgency (high or low). Here's the data:</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 </a:t>
            </a:r>
            <a:endParaRPr/>
          </a:p>
        </p:txBody>
      </p:sp>
      <p:graphicFrame>
        <p:nvGraphicFramePr>
          <p:cNvPr id="358" name="Google Shape;358;p42"/>
          <p:cNvGraphicFramePr/>
          <p:nvPr/>
        </p:nvGraphicFramePr>
        <p:xfrm>
          <a:off x="838200" y="1825625"/>
          <a:ext cx="3000000" cy="3000000"/>
        </p:xfrm>
        <a:graphic>
          <a:graphicData uri="http://schemas.openxmlformats.org/drawingml/2006/table">
            <a:tbl>
              <a:tblPr bandRow="1" firstRow="1">
                <a:noFill/>
                <a:tableStyleId>{AC533AED-161C-4633-ACF6-0E4A873D5E78}</a:tableStyleId>
              </a:tblPr>
              <a:tblGrid>
                <a:gridCol w="3505200"/>
                <a:gridCol w="3505200"/>
                <a:gridCol w="3505200"/>
              </a:tblGrid>
              <a:tr h="370850">
                <a:tc>
                  <a:txBody>
                    <a:bodyPr/>
                    <a:lstStyle/>
                    <a:p>
                      <a:pPr indent="0" lvl="0" marL="0" marR="0" rtl="0" algn="l">
                        <a:spcBef>
                          <a:spcPts val="0"/>
                        </a:spcBef>
                        <a:spcAft>
                          <a:spcPts val="0"/>
                        </a:spcAft>
                        <a:buNone/>
                      </a:pPr>
                      <a:r>
                        <a:rPr lang="en-US" sz="1800" u="none" cap="none" strike="noStrike"/>
                        <a:t>Sender</a:t>
                      </a:r>
                      <a:endParaRPr/>
                    </a:p>
                  </a:txBody>
                  <a:tcPr marT="45725" marB="45725" marR="91450" marL="91450" anchor="ctr"/>
                </a:tc>
                <a:tc>
                  <a:txBody>
                    <a:bodyPr/>
                    <a:lstStyle/>
                    <a:p>
                      <a:pPr indent="0" lvl="0" marL="0" marR="0" rtl="0" algn="l">
                        <a:spcBef>
                          <a:spcPts val="0"/>
                        </a:spcBef>
                        <a:spcAft>
                          <a:spcPts val="0"/>
                        </a:spcAft>
                        <a:buNone/>
                      </a:pPr>
                      <a:r>
                        <a:rPr lang="en-US" sz="1800"/>
                        <a:t>Urgency</a:t>
                      </a:r>
                      <a:endParaRPr/>
                    </a:p>
                  </a:txBody>
                  <a:tcPr marT="45725" marB="45725" marR="91450" marL="91450" anchor="ctr"/>
                </a:tc>
                <a:tc>
                  <a:txBody>
                    <a:bodyPr/>
                    <a:lstStyle/>
                    <a:p>
                      <a:pPr indent="0" lvl="0" marL="0" marR="0" rtl="0" algn="l">
                        <a:spcBef>
                          <a:spcPts val="0"/>
                        </a:spcBef>
                        <a:spcAft>
                          <a:spcPts val="0"/>
                        </a:spcAft>
                        <a:buNone/>
                      </a:pPr>
                      <a:r>
                        <a:rPr lang="en-US" sz="1800"/>
                        <a:t>Spam</a:t>
                      </a:r>
                      <a:endParaRPr/>
                    </a:p>
                  </a:txBody>
                  <a:tcPr marT="45725" marB="45725" marR="91450" marL="91450" anchor="ctr"/>
                </a:tc>
              </a:tr>
              <a:tr h="370850">
                <a:tc>
                  <a:txBody>
                    <a:bodyPr/>
                    <a:lstStyle/>
                    <a:p>
                      <a:pPr indent="0" lvl="0" marL="0" marR="0" rtl="0" algn="l">
                        <a:spcBef>
                          <a:spcPts val="0"/>
                        </a:spcBef>
                        <a:spcAft>
                          <a:spcPts val="0"/>
                        </a:spcAft>
                        <a:buNone/>
                      </a:pPr>
                      <a:r>
                        <a:rPr lang="en-US" sz="1800"/>
                        <a:t>Known</a:t>
                      </a:r>
                      <a:endParaRPr/>
                    </a:p>
                  </a:txBody>
                  <a:tcPr marT="45725" marB="45725" marR="91450" marL="91450" anchor="ctr"/>
                </a:tc>
                <a:tc>
                  <a:txBody>
                    <a:bodyPr/>
                    <a:lstStyle/>
                    <a:p>
                      <a:pPr indent="0" lvl="0" marL="0" marR="0" rtl="0" algn="l">
                        <a:spcBef>
                          <a:spcPts val="0"/>
                        </a:spcBef>
                        <a:spcAft>
                          <a:spcPts val="0"/>
                        </a:spcAft>
                        <a:buNone/>
                      </a:pPr>
                      <a:r>
                        <a:rPr lang="en-US" sz="1800"/>
                        <a:t>High</a:t>
                      </a:r>
                      <a:endParaRPr/>
                    </a:p>
                  </a:txBody>
                  <a:tcPr marT="45725" marB="45725" marR="91450" marL="91450" anchor="ctr"/>
                </a:tc>
                <a:tc>
                  <a:txBody>
                    <a:bodyPr/>
                    <a:lstStyle/>
                    <a:p>
                      <a:pPr indent="0" lvl="0" marL="0" marR="0" rtl="0" algn="l">
                        <a:spcBef>
                          <a:spcPts val="0"/>
                        </a:spcBef>
                        <a:spcAft>
                          <a:spcPts val="0"/>
                        </a:spcAft>
                        <a:buNone/>
                      </a:pPr>
                      <a:r>
                        <a:rPr lang="en-US" sz="1800"/>
                        <a:t>No</a:t>
                      </a:r>
                      <a:endParaRPr/>
                    </a:p>
                  </a:txBody>
                  <a:tcPr marT="45725" marB="45725" marR="91450" marL="91450" anchor="ctr"/>
                </a:tc>
              </a:tr>
              <a:tr h="370850">
                <a:tc>
                  <a:txBody>
                    <a:bodyPr/>
                    <a:lstStyle/>
                    <a:p>
                      <a:pPr indent="0" lvl="0" marL="0" marR="0" rtl="0" algn="l">
                        <a:spcBef>
                          <a:spcPts val="0"/>
                        </a:spcBef>
                        <a:spcAft>
                          <a:spcPts val="0"/>
                        </a:spcAft>
                        <a:buNone/>
                      </a:pPr>
                      <a:r>
                        <a:rPr lang="en-US" sz="1800"/>
                        <a:t>Known</a:t>
                      </a:r>
                      <a:endParaRPr/>
                    </a:p>
                  </a:txBody>
                  <a:tcPr marT="45725" marB="45725" marR="91450" marL="91450" anchor="ctr"/>
                </a:tc>
                <a:tc>
                  <a:txBody>
                    <a:bodyPr/>
                    <a:lstStyle/>
                    <a:p>
                      <a:pPr indent="0" lvl="0" marL="0" marR="0" rtl="0" algn="l">
                        <a:spcBef>
                          <a:spcPts val="0"/>
                        </a:spcBef>
                        <a:spcAft>
                          <a:spcPts val="0"/>
                        </a:spcAft>
                        <a:buNone/>
                      </a:pPr>
                      <a:r>
                        <a:rPr lang="en-US" sz="1800"/>
                        <a:t>Low</a:t>
                      </a:r>
                      <a:endParaRPr/>
                    </a:p>
                  </a:txBody>
                  <a:tcPr marT="45725" marB="45725" marR="91450" marL="91450" anchor="ctr"/>
                </a:tc>
                <a:tc>
                  <a:txBody>
                    <a:bodyPr/>
                    <a:lstStyle/>
                    <a:p>
                      <a:pPr indent="0" lvl="0" marL="0" marR="0" rtl="0" algn="l">
                        <a:spcBef>
                          <a:spcPts val="0"/>
                        </a:spcBef>
                        <a:spcAft>
                          <a:spcPts val="0"/>
                        </a:spcAft>
                        <a:buNone/>
                      </a:pPr>
                      <a:r>
                        <a:rPr lang="en-US" sz="1800"/>
                        <a:t>No</a:t>
                      </a:r>
                      <a:endParaRPr/>
                    </a:p>
                  </a:txBody>
                  <a:tcPr marT="45725" marB="45725" marR="91450" marL="91450" anchor="ctr"/>
                </a:tc>
              </a:tr>
              <a:tr h="370850">
                <a:tc>
                  <a:txBody>
                    <a:bodyPr/>
                    <a:lstStyle/>
                    <a:p>
                      <a:pPr indent="0" lvl="0" marL="0" marR="0" rtl="0" algn="l">
                        <a:spcBef>
                          <a:spcPts val="0"/>
                        </a:spcBef>
                        <a:spcAft>
                          <a:spcPts val="0"/>
                        </a:spcAft>
                        <a:buNone/>
                      </a:pPr>
                      <a:r>
                        <a:rPr lang="en-US" sz="1800"/>
                        <a:t>Unknown</a:t>
                      </a:r>
                      <a:endParaRPr/>
                    </a:p>
                  </a:txBody>
                  <a:tcPr marT="45725" marB="45725" marR="91450" marL="91450" anchor="ctr"/>
                </a:tc>
                <a:tc>
                  <a:txBody>
                    <a:bodyPr/>
                    <a:lstStyle/>
                    <a:p>
                      <a:pPr indent="0" lvl="0" marL="0" marR="0" rtl="0" algn="l">
                        <a:spcBef>
                          <a:spcPts val="0"/>
                        </a:spcBef>
                        <a:spcAft>
                          <a:spcPts val="0"/>
                        </a:spcAft>
                        <a:buNone/>
                      </a:pPr>
                      <a:r>
                        <a:rPr lang="en-US" sz="1800"/>
                        <a:t>High</a:t>
                      </a:r>
                      <a:endParaRPr/>
                    </a:p>
                  </a:txBody>
                  <a:tcPr marT="45725" marB="45725" marR="91450" marL="91450" anchor="ctr"/>
                </a:tc>
                <a:tc>
                  <a:txBody>
                    <a:bodyPr/>
                    <a:lstStyle/>
                    <a:p>
                      <a:pPr indent="0" lvl="0" marL="0" marR="0" rtl="0" algn="l">
                        <a:spcBef>
                          <a:spcPts val="0"/>
                        </a:spcBef>
                        <a:spcAft>
                          <a:spcPts val="0"/>
                        </a:spcAft>
                        <a:buNone/>
                      </a:pPr>
                      <a:r>
                        <a:rPr lang="en-US" sz="1800"/>
                        <a:t>Yes</a:t>
                      </a:r>
                      <a:endParaRPr/>
                    </a:p>
                  </a:txBody>
                  <a:tcPr marT="45725" marB="45725" marR="91450" marL="91450" anchor="ctr"/>
                </a:tc>
              </a:tr>
              <a:tr h="370850">
                <a:tc>
                  <a:txBody>
                    <a:bodyPr/>
                    <a:lstStyle/>
                    <a:p>
                      <a:pPr indent="0" lvl="0" marL="0" marR="0" rtl="0" algn="l">
                        <a:spcBef>
                          <a:spcPts val="0"/>
                        </a:spcBef>
                        <a:spcAft>
                          <a:spcPts val="0"/>
                        </a:spcAft>
                        <a:buNone/>
                      </a:pPr>
                      <a:r>
                        <a:rPr lang="en-US" sz="1800"/>
                        <a:t>Unknown</a:t>
                      </a:r>
                      <a:endParaRPr/>
                    </a:p>
                  </a:txBody>
                  <a:tcPr marT="45725" marB="45725" marR="91450" marL="91450" anchor="ctr"/>
                </a:tc>
                <a:tc>
                  <a:txBody>
                    <a:bodyPr/>
                    <a:lstStyle/>
                    <a:p>
                      <a:pPr indent="0" lvl="0" marL="0" marR="0" rtl="0" algn="l">
                        <a:spcBef>
                          <a:spcPts val="0"/>
                        </a:spcBef>
                        <a:spcAft>
                          <a:spcPts val="0"/>
                        </a:spcAft>
                        <a:buNone/>
                      </a:pPr>
                      <a:r>
                        <a:rPr lang="en-US" sz="1800"/>
                        <a:t>Low</a:t>
                      </a:r>
                      <a:endParaRPr/>
                    </a:p>
                  </a:txBody>
                  <a:tcPr marT="45725" marB="45725" marR="91450" marL="91450" anchor="ctr"/>
                </a:tc>
                <a:tc>
                  <a:txBody>
                    <a:bodyPr/>
                    <a:lstStyle/>
                    <a:p>
                      <a:pPr indent="0" lvl="0" marL="0" marR="0" rtl="0" algn="l">
                        <a:spcBef>
                          <a:spcPts val="0"/>
                        </a:spcBef>
                        <a:spcAft>
                          <a:spcPts val="0"/>
                        </a:spcAft>
                        <a:buNone/>
                      </a:pPr>
                      <a:r>
                        <a:rPr lang="en-US" sz="1800"/>
                        <a:t>No</a:t>
                      </a:r>
                      <a:endParaRPr/>
                    </a:p>
                  </a:txBody>
                  <a:tcPr marT="45725" marB="45725" marR="91450" marL="91450" anchor="ctr"/>
                </a:tc>
              </a:tr>
              <a:tr h="370850">
                <a:tc>
                  <a:txBody>
                    <a:bodyPr/>
                    <a:lstStyle/>
                    <a:p>
                      <a:pPr indent="0" lvl="0" marL="0" marR="0" rtl="0" algn="l">
                        <a:spcBef>
                          <a:spcPts val="0"/>
                        </a:spcBef>
                        <a:spcAft>
                          <a:spcPts val="0"/>
                        </a:spcAft>
                        <a:buNone/>
                      </a:pPr>
                      <a:r>
                        <a:rPr lang="en-US" sz="1800"/>
                        <a:t>Unknown</a:t>
                      </a:r>
                      <a:endParaRPr/>
                    </a:p>
                  </a:txBody>
                  <a:tcPr marT="45725" marB="45725" marR="91450" marL="91450" anchor="ctr"/>
                </a:tc>
                <a:tc>
                  <a:txBody>
                    <a:bodyPr/>
                    <a:lstStyle/>
                    <a:p>
                      <a:pPr indent="0" lvl="0" marL="0" marR="0" rtl="0" algn="l">
                        <a:spcBef>
                          <a:spcPts val="0"/>
                        </a:spcBef>
                        <a:spcAft>
                          <a:spcPts val="0"/>
                        </a:spcAft>
                        <a:buNone/>
                      </a:pPr>
                      <a:r>
                        <a:rPr lang="en-US" sz="1800"/>
                        <a:t>High</a:t>
                      </a:r>
                      <a:endParaRPr/>
                    </a:p>
                  </a:txBody>
                  <a:tcPr marT="45725" marB="45725" marR="91450" marL="91450" anchor="ctr"/>
                </a:tc>
                <a:tc>
                  <a:txBody>
                    <a:bodyPr/>
                    <a:lstStyle/>
                    <a:p>
                      <a:pPr indent="0" lvl="0" marL="0" marR="0" rtl="0" algn="l">
                        <a:spcBef>
                          <a:spcPts val="0"/>
                        </a:spcBef>
                        <a:spcAft>
                          <a:spcPts val="0"/>
                        </a:spcAft>
                        <a:buNone/>
                      </a:pPr>
                      <a:r>
                        <a:rPr lang="en-US" sz="1800"/>
                        <a:t>Yes</a:t>
                      </a:r>
                      <a:endParaRPr/>
                    </a:p>
                  </a:txBody>
                  <a:tcPr marT="45725" marB="45725" marR="91450" marL="91450" anchor="ctr"/>
                </a:tc>
              </a:tr>
              <a:tr h="370850">
                <a:tc>
                  <a:txBody>
                    <a:bodyPr/>
                    <a:lstStyle/>
                    <a:p>
                      <a:pPr indent="0" lvl="0" marL="0" marR="0" rtl="0" algn="l">
                        <a:spcBef>
                          <a:spcPts val="0"/>
                        </a:spcBef>
                        <a:spcAft>
                          <a:spcPts val="0"/>
                        </a:spcAft>
                        <a:buNone/>
                      </a:pPr>
                      <a:r>
                        <a:rPr lang="en-US" sz="1800"/>
                        <a:t>Unknown</a:t>
                      </a:r>
                      <a:endParaRPr/>
                    </a:p>
                  </a:txBody>
                  <a:tcPr marT="45725" marB="45725" marR="91450" marL="91450" anchor="ctr"/>
                </a:tc>
                <a:tc>
                  <a:txBody>
                    <a:bodyPr/>
                    <a:lstStyle/>
                    <a:p>
                      <a:pPr indent="0" lvl="0" marL="0" marR="0" rtl="0" algn="l">
                        <a:spcBef>
                          <a:spcPts val="0"/>
                        </a:spcBef>
                        <a:spcAft>
                          <a:spcPts val="0"/>
                        </a:spcAft>
                        <a:buNone/>
                      </a:pPr>
                      <a:r>
                        <a:rPr lang="en-US" sz="1800"/>
                        <a:t>Low</a:t>
                      </a:r>
                      <a:endParaRPr/>
                    </a:p>
                  </a:txBody>
                  <a:tcPr marT="45725" marB="45725" marR="91450" marL="91450" anchor="ctr"/>
                </a:tc>
                <a:tc>
                  <a:txBody>
                    <a:bodyPr/>
                    <a:lstStyle/>
                    <a:p>
                      <a:pPr indent="0" lvl="0" marL="0" marR="0" rtl="0" algn="l">
                        <a:spcBef>
                          <a:spcPts val="0"/>
                        </a:spcBef>
                        <a:spcAft>
                          <a:spcPts val="0"/>
                        </a:spcAft>
                        <a:buNone/>
                      </a:pPr>
                      <a:r>
                        <a:rPr lang="en-US" sz="1800"/>
                        <a:t>Yes</a:t>
                      </a:r>
                      <a:endParaRPr/>
                    </a:p>
                  </a:txBody>
                  <a:tcPr marT="45725" marB="45725" marR="91450" marL="91450" anchor="ctr"/>
                </a:tc>
              </a:tr>
            </a:tbl>
          </a:graphicData>
        </a:graphic>
      </p:graphicFrame>
      <p:sp>
        <p:nvSpPr>
          <p:cNvPr id="359" name="Google Shape;359;p42"/>
          <p:cNvSpPr txBox="1"/>
          <p:nvPr/>
        </p:nvSpPr>
        <p:spPr>
          <a:xfrm>
            <a:off x="736978" y="5076967"/>
            <a:ext cx="1033135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Gini Index:</a:t>
            </a:r>
            <a:r>
              <a:rPr lang="en-US" sz="2000">
                <a:solidFill>
                  <a:schemeClr val="dk1"/>
                </a:solidFill>
                <a:latin typeface="Calibri"/>
                <a:ea typeface="Calibri"/>
                <a:cs typeface="Calibri"/>
                <a:sym typeface="Calibri"/>
              </a:rPr>
              <a:t> It measures how impure a node is, or how likely a random instance is misclassified.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 Gini index of 0 means perfect purity (all instances belong to one class), while 0.5 represents maximum impurity (equal distribution between classes).</a:t>
            </a:r>
            <a:endParaRPr sz="20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838200" y="365125"/>
            <a:ext cx="10515600" cy="1325563"/>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chemeClr val="dk1"/>
                </a:solidFill>
                <a:latin typeface="Calibri"/>
                <a:ea typeface="Calibri"/>
                <a:cs typeface="Calibri"/>
                <a:sym typeface="Calibri"/>
              </a:rPr>
              <a:t>Consider splitting by Sender:</a:t>
            </a:r>
            <a:endParaRPr/>
          </a:p>
        </p:txBody>
      </p:sp>
      <p:sp>
        <p:nvSpPr>
          <p:cNvPr id="365" name="Google Shape;36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Left Node (Known Sender):</a:t>
            </a:r>
            <a:r>
              <a:rPr lang="en-US"/>
              <a:t> 2 No Spam emails (probability of misclassification = 0 for spam, 0 for not spam)</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US"/>
              <a:t>Right Node (Unknown Sender):</a:t>
            </a:r>
            <a:r>
              <a:rPr lang="en-US"/>
              <a:t> 3 emails (1 Spam, 2 Not Spam) - Gini for Right Node = 1 - (4/9)^2 - (5/9)^2 = 0.444</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US"/>
              <a:t>Weighted Gini (considering both left and right nodes):</a:t>
            </a:r>
            <a:r>
              <a:rPr lang="en-US"/>
              <a:t> (2/6 * 0) + (4/6 * 0.444) = 0.296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Consider splitting by Urgency:</a:t>
            </a:r>
            <a:br>
              <a:rPr lang="en-US"/>
            </a:br>
            <a:endParaRPr/>
          </a:p>
        </p:txBody>
      </p:sp>
      <p:sp>
        <p:nvSpPr>
          <p:cNvPr id="371" name="Google Shape;37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Left Node (High Urgency): 2 emails (1 Spam, 1 Not Spam) - Gini = 1 - (1/2)^2 - (1/2)^2 = 0.5</a:t>
            </a:r>
            <a:endParaRPr/>
          </a:p>
          <a:p>
            <a:pPr indent="-228600" lvl="0" marL="228600" rtl="0" algn="l">
              <a:lnSpc>
                <a:spcPct val="90000"/>
              </a:lnSpc>
              <a:spcBef>
                <a:spcPts val="1000"/>
              </a:spcBef>
              <a:spcAft>
                <a:spcPts val="0"/>
              </a:spcAft>
              <a:buClr>
                <a:schemeClr val="dk1"/>
              </a:buClr>
              <a:buSzPts val="2800"/>
              <a:buChar char="•"/>
            </a:pPr>
            <a:r>
              <a:rPr lang="en-US"/>
              <a:t>Right Node (Low Urgency): 4 emails (2 Spam, 2 Not Spam) - Gini = 1 - (1/2)^2 - (1/2)^2 = 0.5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Choosing the Best Split:</a:t>
            </a:r>
            <a:endParaRPr/>
          </a:p>
        </p:txBody>
      </p:sp>
      <p:sp>
        <p:nvSpPr>
          <p:cNvPr id="377" name="Google Shape;37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We compare the weighted Gini for each split.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In this case, splitting by </a:t>
            </a:r>
            <a:r>
              <a:rPr b="1" lang="en-US"/>
              <a:t>Sender</a:t>
            </a:r>
            <a:r>
              <a:rPr lang="en-US"/>
              <a:t> (0.296) has a </a:t>
            </a:r>
            <a:r>
              <a:rPr b="1" lang="en-US"/>
              <a:t>lower Gini index </a:t>
            </a:r>
            <a:r>
              <a:rPr lang="en-US"/>
              <a:t>than splitting by Urgency (0.5), so it's the better split.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 This means the decision tree will first ask </a:t>
            </a:r>
            <a:r>
              <a:rPr lang="en-US">
                <a:solidFill>
                  <a:srgbClr val="FF0000"/>
                </a:solidFill>
              </a:rPr>
              <a:t>"Is the sender known?</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Regression Tree</a:t>
            </a:r>
            <a:br>
              <a:rPr lang="en-US"/>
            </a:br>
            <a:endParaRPr/>
          </a:p>
        </p:txBody>
      </p:sp>
      <p:sp>
        <p:nvSpPr>
          <p:cNvPr id="114" name="Google Shape;114;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regression tree is used </a:t>
            </a:r>
            <a:r>
              <a:rPr lang="en-US">
                <a:solidFill>
                  <a:srgbClr val="FF0000"/>
                </a:solidFill>
              </a:rPr>
              <a:t>when the dependent variable is continuous</a:t>
            </a:r>
            <a:r>
              <a:rPr lang="en-US"/>
              <a:t>. The value obtained by leaf nodes in the training data is the mean response of observation falling in that region.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Thus, if an unseen data observation falls in that region, its prediction is made with the mean value. </a:t>
            </a:r>
            <a:endParaRPr/>
          </a:p>
          <a:p>
            <a:pPr indent="-228600" lvl="0" marL="228600" rtl="0" algn="l">
              <a:lnSpc>
                <a:spcPct val="90000"/>
              </a:lnSpc>
              <a:spcBef>
                <a:spcPts val="1000"/>
              </a:spcBef>
              <a:spcAft>
                <a:spcPts val="0"/>
              </a:spcAft>
              <a:buClr>
                <a:schemeClr val="dk1"/>
              </a:buClr>
              <a:buSzPts val="2800"/>
              <a:buChar char="•"/>
            </a:pPr>
            <a:r>
              <a:rPr lang="en-US"/>
              <a:t>This means that even if the dependent variable in training data was continuous, it will only take discrete values in the test set.</a:t>
            </a:r>
            <a:endParaRPr/>
          </a:p>
          <a:p>
            <a:pPr indent="-228600" lvl="0" marL="228600" rtl="0" algn="l">
              <a:lnSpc>
                <a:spcPct val="90000"/>
              </a:lnSpc>
              <a:spcBef>
                <a:spcPts val="1000"/>
              </a:spcBef>
              <a:spcAft>
                <a:spcPts val="0"/>
              </a:spcAft>
              <a:buClr>
                <a:schemeClr val="dk1"/>
              </a:buClr>
              <a:buSzPts val="2800"/>
              <a:buChar char="•"/>
            </a:pPr>
            <a:r>
              <a:rPr lang="en-US"/>
              <a:t> A regression tree follows a top-down greedy approach.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Entropy Matrix</a:t>
            </a:r>
            <a:endParaRPr/>
          </a:p>
        </p:txBody>
      </p:sp>
      <p:sp>
        <p:nvSpPr>
          <p:cNvPr id="383" name="Google Shape;383;p46"/>
          <p:cNvSpPr txBox="1"/>
          <p:nvPr>
            <p:ph idx="1" type="body"/>
          </p:nvPr>
        </p:nvSpPr>
        <p:spPr>
          <a:xfrm>
            <a:off x="838200" y="1825625"/>
            <a:ext cx="10515600" cy="162725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Entropy measures the randomness or uncertainty in a set of data. In decision trees, it tells us how mixed up the classes are at a particular node. A higher entropy indicates more uncertainty about the class label.</a:t>
            </a:r>
            <a:endParaRPr/>
          </a:p>
        </p:txBody>
      </p:sp>
      <p:sp>
        <p:nvSpPr>
          <p:cNvPr id="384" name="Google Shape;384;p46"/>
          <p:cNvSpPr txBox="1"/>
          <p:nvPr/>
        </p:nvSpPr>
        <p:spPr>
          <a:xfrm>
            <a:off x="1091820" y="3587822"/>
            <a:ext cx="975815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Calculating Entropy: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 use the following formula for Entropy (H):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 = Σ (-pi * log2(pi))</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where: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Σ (sigma) represents the sum over all classes (Spam and Not Spam in this case)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pi (pi) represents the probability of class i occurring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7"/>
          <p:cNvPicPr preferRelativeResize="0"/>
          <p:nvPr/>
        </p:nvPicPr>
        <p:blipFill rotWithShape="1">
          <a:blip r:embed="rId3">
            <a:alphaModFix/>
          </a:blip>
          <a:srcRect b="9747" l="7658" r="14719" t="7790"/>
          <a:stretch/>
        </p:blipFill>
        <p:spPr>
          <a:xfrm>
            <a:off x="1023582" y="204716"/>
            <a:ext cx="10099344" cy="60323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8"/>
          <p:cNvPicPr preferRelativeResize="0"/>
          <p:nvPr/>
        </p:nvPicPr>
        <p:blipFill rotWithShape="1">
          <a:blip r:embed="rId3">
            <a:alphaModFix/>
          </a:blip>
          <a:srcRect b="8442" l="4091" r="20700" t="13946"/>
          <a:stretch/>
        </p:blipFill>
        <p:spPr>
          <a:xfrm>
            <a:off x="859809" y="423081"/>
            <a:ext cx="9785446" cy="56774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9"/>
          <p:cNvPicPr preferRelativeResize="0"/>
          <p:nvPr/>
        </p:nvPicPr>
        <p:blipFill rotWithShape="1">
          <a:blip r:embed="rId3">
            <a:alphaModFix/>
          </a:blip>
          <a:srcRect b="9561" l="4406" r="11259" t="16558"/>
          <a:stretch/>
        </p:blipFill>
        <p:spPr>
          <a:xfrm>
            <a:off x="477671" y="627796"/>
            <a:ext cx="10972800" cy="54045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0"/>
          <p:cNvPicPr preferRelativeResize="0"/>
          <p:nvPr/>
        </p:nvPicPr>
        <p:blipFill rotWithShape="1">
          <a:blip r:embed="rId3">
            <a:alphaModFix/>
          </a:blip>
          <a:srcRect b="1538" l="3357" r="666" t="17678"/>
          <a:stretch/>
        </p:blipFill>
        <p:spPr>
          <a:xfrm>
            <a:off x="0" y="300250"/>
            <a:ext cx="12487702" cy="59094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1"/>
          <p:cNvPicPr preferRelativeResize="0"/>
          <p:nvPr/>
        </p:nvPicPr>
        <p:blipFill rotWithShape="1">
          <a:blip r:embed="rId3">
            <a:alphaModFix/>
          </a:blip>
          <a:srcRect b="10307" l="4617" r="4860" t="14692"/>
          <a:stretch/>
        </p:blipFill>
        <p:spPr>
          <a:xfrm>
            <a:off x="136478" y="477670"/>
            <a:ext cx="11778018" cy="5486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2"/>
          <p:cNvPicPr preferRelativeResize="0"/>
          <p:nvPr/>
        </p:nvPicPr>
        <p:blipFill rotWithShape="1">
          <a:blip r:embed="rId3">
            <a:alphaModFix/>
          </a:blip>
          <a:srcRect b="12733" l="4722" r="7273" t="16931"/>
          <a:stretch/>
        </p:blipFill>
        <p:spPr>
          <a:xfrm>
            <a:off x="259306" y="696035"/>
            <a:ext cx="11450473" cy="514520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3"/>
          <p:cNvPicPr preferRelativeResize="0"/>
          <p:nvPr/>
        </p:nvPicPr>
        <p:blipFill rotWithShape="1">
          <a:blip r:embed="rId3">
            <a:alphaModFix/>
          </a:blip>
          <a:srcRect b="11427" l="3672" r="14407" t="12827"/>
          <a:stretch/>
        </p:blipFill>
        <p:spPr>
          <a:xfrm>
            <a:off x="68239" y="709684"/>
            <a:ext cx="10658901" cy="554099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4"/>
          <p:cNvPicPr preferRelativeResize="0"/>
          <p:nvPr/>
        </p:nvPicPr>
        <p:blipFill rotWithShape="1">
          <a:blip r:embed="rId3">
            <a:alphaModFix/>
          </a:blip>
          <a:srcRect b="13293" l="5875" r="13252" t="12452"/>
          <a:stretch/>
        </p:blipFill>
        <p:spPr>
          <a:xfrm>
            <a:off x="682387" y="477672"/>
            <a:ext cx="10522425" cy="54318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5"/>
          <p:cNvPicPr preferRelativeResize="0"/>
          <p:nvPr/>
        </p:nvPicPr>
        <p:blipFill rotWithShape="1">
          <a:blip r:embed="rId3">
            <a:alphaModFix/>
          </a:blip>
          <a:srcRect b="12733" l="5141" r="8952" t="12827"/>
          <a:stretch/>
        </p:blipFill>
        <p:spPr>
          <a:xfrm>
            <a:off x="259307" y="709684"/>
            <a:ext cx="11177517" cy="54454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Classification Tree</a:t>
            </a:r>
            <a:br>
              <a:rPr lang="en-US"/>
            </a:br>
            <a:endParaRPr/>
          </a:p>
        </p:txBody>
      </p:sp>
      <p:sp>
        <p:nvSpPr>
          <p:cNvPr id="120" name="Google Shape;12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classification tree is used when the dependent variable is </a:t>
            </a:r>
            <a:r>
              <a:rPr b="1" lang="en-US"/>
              <a:t>categorical</a:t>
            </a:r>
            <a:r>
              <a:rPr lang="en-US"/>
              <a:t>. </a:t>
            </a:r>
            <a:endParaRPr/>
          </a:p>
          <a:p>
            <a:pPr indent="-228600" lvl="0" marL="228600" rtl="0" algn="l">
              <a:lnSpc>
                <a:spcPct val="90000"/>
              </a:lnSpc>
              <a:spcBef>
                <a:spcPts val="1000"/>
              </a:spcBef>
              <a:spcAft>
                <a:spcPts val="0"/>
              </a:spcAft>
              <a:buClr>
                <a:schemeClr val="dk1"/>
              </a:buClr>
              <a:buSzPts val="2800"/>
              <a:buChar char="•"/>
            </a:pPr>
            <a:r>
              <a:rPr lang="en-US"/>
              <a:t>The value obtained by leaf nodes in the training data is the </a:t>
            </a:r>
            <a:r>
              <a:rPr b="1" lang="en-US"/>
              <a:t>mode </a:t>
            </a:r>
            <a:r>
              <a:rPr lang="en-US"/>
              <a:t>response of observation falling in that region It follows a </a:t>
            </a:r>
            <a:r>
              <a:rPr b="1" lang="en-US"/>
              <a:t>top-down greedy approach.</a:t>
            </a:r>
            <a:endParaRPr/>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rgbClr val="FF0000"/>
              </a:buClr>
              <a:buSzPts val="2800"/>
              <a:buChar char="•"/>
            </a:pPr>
            <a:r>
              <a:rPr b="1" lang="en-US">
                <a:solidFill>
                  <a:srgbClr val="FF0000"/>
                </a:solidFill>
              </a:rPr>
              <a:t>Together they are called as CART(classification and regression tree)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6"/>
          <p:cNvPicPr preferRelativeResize="0"/>
          <p:nvPr/>
        </p:nvPicPr>
        <p:blipFill rotWithShape="1">
          <a:blip r:embed="rId3">
            <a:alphaModFix/>
          </a:blip>
          <a:srcRect b="12920" l="4617" r="17867" t="15812"/>
          <a:stretch/>
        </p:blipFill>
        <p:spPr>
          <a:xfrm>
            <a:off x="423081" y="832514"/>
            <a:ext cx="10085695" cy="521344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7"/>
          <p:cNvPicPr preferRelativeResize="0"/>
          <p:nvPr/>
        </p:nvPicPr>
        <p:blipFill rotWithShape="1">
          <a:blip r:embed="rId3">
            <a:alphaModFix/>
          </a:blip>
          <a:srcRect b="11052" l="4826" r="2168" t="16372"/>
          <a:stretch/>
        </p:blipFill>
        <p:spPr>
          <a:xfrm>
            <a:off x="0" y="122830"/>
            <a:ext cx="12101015" cy="5308979"/>
          </a:xfrm>
          <a:prstGeom prst="rect">
            <a:avLst/>
          </a:prstGeom>
          <a:noFill/>
          <a:ln>
            <a:noFill/>
          </a:ln>
        </p:spPr>
      </p:pic>
      <p:sp>
        <p:nvSpPr>
          <p:cNvPr id="440" name="Google Shape;440;p57"/>
          <p:cNvSpPr txBox="1"/>
          <p:nvPr/>
        </p:nvSpPr>
        <p:spPr>
          <a:xfrm>
            <a:off x="5859855" y="5745709"/>
            <a:ext cx="17146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=0.59</a:t>
            </a:r>
            <a:endParaRPr b="1" sz="2800">
              <a:solidFill>
                <a:srgbClr val="FF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8"/>
          <p:cNvPicPr preferRelativeResize="0"/>
          <p:nvPr/>
        </p:nvPicPr>
        <p:blipFill rotWithShape="1">
          <a:blip r:embed="rId3">
            <a:alphaModFix/>
          </a:blip>
          <a:srcRect b="52099" l="0" r="1295" t="17117"/>
          <a:stretch/>
        </p:blipFill>
        <p:spPr>
          <a:xfrm>
            <a:off x="163630" y="1815152"/>
            <a:ext cx="11986503" cy="210175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9"/>
          <p:cNvPicPr preferRelativeResize="0"/>
          <p:nvPr/>
        </p:nvPicPr>
        <p:blipFill rotWithShape="1">
          <a:blip r:embed="rId3">
            <a:alphaModFix/>
          </a:blip>
          <a:srcRect b="3030" l="3252" r="1399" t="12827"/>
          <a:stretch/>
        </p:blipFill>
        <p:spPr>
          <a:xfrm>
            <a:off x="13648" y="709684"/>
            <a:ext cx="12405816" cy="615514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0"/>
          <p:cNvPicPr preferRelativeResize="0"/>
          <p:nvPr/>
        </p:nvPicPr>
        <p:blipFill rotWithShape="1">
          <a:blip r:embed="rId3">
            <a:alphaModFix/>
          </a:blip>
          <a:srcRect b="4151" l="4303" r="4231" t="15625"/>
          <a:stretch/>
        </p:blipFill>
        <p:spPr>
          <a:xfrm>
            <a:off x="122830" y="327546"/>
            <a:ext cx="11900848" cy="58685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1"/>
          <p:cNvPicPr preferRelativeResize="0"/>
          <p:nvPr/>
        </p:nvPicPr>
        <p:blipFill rotWithShape="1">
          <a:blip r:embed="rId3">
            <a:alphaModFix/>
          </a:blip>
          <a:srcRect b="14784" l="7658" r="5384" t="20289"/>
          <a:stretch/>
        </p:blipFill>
        <p:spPr>
          <a:xfrm>
            <a:off x="450375" y="1119117"/>
            <a:ext cx="11313995" cy="474942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838200" y="365125"/>
            <a:ext cx="10515600" cy="1325563"/>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chemeClr val="dk1"/>
                </a:solidFill>
                <a:latin typeface="Calibri"/>
                <a:ea typeface="Calibri"/>
                <a:cs typeface="Calibri"/>
                <a:sym typeface="Calibri"/>
              </a:rPr>
              <a:t>Math for entropy calculation in python</a:t>
            </a:r>
            <a:endParaRPr/>
          </a:p>
        </p:txBody>
      </p:sp>
      <p:sp>
        <p:nvSpPr>
          <p:cNvPr id="466" name="Google Shape;466;p62"/>
          <p:cNvSpPr txBox="1"/>
          <p:nvPr>
            <p:ph idx="1" type="body"/>
          </p:nvPr>
        </p:nvSpPr>
        <p:spPr>
          <a:xfrm>
            <a:off x="838200" y="1825625"/>
            <a:ext cx="10515600" cy="4351338"/>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latin typeface="Calibri"/>
                <a:ea typeface="Calibri"/>
                <a:cs typeface="Calibri"/>
                <a:sym typeface="Calibri"/>
              </a:rPr>
              <a:t>import math</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 probability of class "buy"</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p_buy = 0.40</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 probability of class "not buy"</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p_not_buy = 0.60</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 calculate entropy</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entropy = -(p_buy * math.log2(p_buy) + p_not_buy * math.log2(p_not_buy))</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print(entropy)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838200" y="365125"/>
            <a:ext cx="10515600" cy="1325563"/>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chemeClr val="dk1"/>
                </a:solidFill>
                <a:latin typeface="Calibri"/>
                <a:ea typeface="Calibri"/>
                <a:cs typeface="Calibri"/>
                <a:sym typeface="Calibri"/>
              </a:rPr>
              <a:t>Sklearn for Entropy</a:t>
            </a:r>
            <a:endParaRPr/>
          </a:p>
        </p:txBody>
      </p:sp>
      <p:sp>
        <p:nvSpPr>
          <p:cNvPr id="472" name="Google Shape;472;p63"/>
          <p:cNvSpPr txBox="1"/>
          <p:nvPr>
            <p:ph idx="1" type="body"/>
          </p:nvPr>
        </p:nvSpPr>
        <p:spPr>
          <a:xfrm>
            <a:off x="838200" y="1825625"/>
            <a:ext cx="10515600" cy="4351338"/>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solidFill>
                  <a:schemeClr val="dk1"/>
                </a:solidFill>
                <a:latin typeface="Calibri"/>
                <a:ea typeface="Calibri"/>
                <a:cs typeface="Calibri"/>
                <a:sym typeface="Calibri"/>
              </a:rPr>
              <a:t>from sklearn.metrics import entropy</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latin typeface="Calibri"/>
                <a:ea typeface="Calibri"/>
                <a:cs typeface="Calibri"/>
                <a:sym typeface="Calibri"/>
              </a:rPr>
              <a:t># probabilities of each class</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latin typeface="Calibri"/>
                <a:ea typeface="Calibri"/>
                <a:cs typeface="Calibri"/>
                <a:sym typeface="Calibri"/>
              </a:rPr>
              <a:t>probabilities = [0.40, 0.60]</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latin typeface="Calibri"/>
                <a:ea typeface="Calibri"/>
                <a:cs typeface="Calibri"/>
                <a:sym typeface="Calibri"/>
              </a:rPr>
              <a:t># calculate entropy</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latin typeface="Calibri"/>
                <a:ea typeface="Calibri"/>
                <a:cs typeface="Calibri"/>
                <a:sym typeface="Calibri"/>
              </a:rPr>
              <a:t>entropy = entropy(probabilities)</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latin typeface="Calibri"/>
                <a:ea typeface="Calibri"/>
                <a:cs typeface="Calibri"/>
                <a:sym typeface="Calibri"/>
              </a:rPr>
              <a:t>print(entropy)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Calculating Entropy for the Root Node:</a:t>
            </a:r>
            <a:endParaRPr/>
          </a:p>
        </p:txBody>
      </p:sp>
      <p:sp>
        <p:nvSpPr>
          <p:cNvPr id="478" name="Google Shape;478;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3 emails classified as Spam and 3 as Not Spam (total 6). So, probabilities for each class are:</a:t>
            </a:r>
            <a:endParaRPr/>
          </a:p>
          <a:p>
            <a:pPr indent="-228600" lvl="0" marL="228600" rtl="0" algn="l">
              <a:lnSpc>
                <a:spcPct val="90000"/>
              </a:lnSpc>
              <a:spcBef>
                <a:spcPts val="1000"/>
              </a:spcBef>
              <a:spcAft>
                <a:spcPts val="0"/>
              </a:spcAft>
              <a:buClr>
                <a:schemeClr val="dk1"/>
              </a:buClr>
              <a:buSzPts val="2800"/>
              <a:buChar char="•"/>
            </a:pPr>
            <a:r>
              <a:rPr lang="en-US"/>
              <a:t>P(Spam) = 3/6 = 0.5</a:t>
            </a:r>
            <a:endParaRPr/>
          </a:p>
          <a:p>
            <a:pPr indent="-228600" lvl="0" marL="228600" rtl="0" algn="l">
              <a:lnSpc>
                <a:spcPct val="90000"/>
              </a:lnSpc>
              <a:spcBef>
                <a:spcPts val="1000"/>
              </a:spcBef>
              <a:spcAft>
                <a:spcPts val="0"/>
              </a:spcAft>
              <a:buClr>
                <a:schemeClr val="dk1"/>
              </a:buClr>
              <a:buSzPts val="2800"/>
              <a:buChar char="•"/>
            </a:pPr>
            <a:r>
              <a:rPr lang="en-US"/>
              <a:t>P(Not Spam) = 3/6 = 0.5</a:t>
            </a:r>
            <a:endParaRPr/>
          </a:p>
          <a:p>
            <a:pPr indent="-228600" lvl="0" marL="228600" rtl="0" algn="l">
              <a:lnSpc>
                <a:spcPct val="90000"/>
              </a:lnSpc>
              <a:spcBef>
                <a:spcPts val="1000"/>
              </a:spcBef>
              <a:spcAft>
                <a:spcPts val="0"/>
              </a:spcAft>
              <a:buClr>
                <a:schemeClr val="dk1"/>
              </a:buClr>
              <a:buSzPts val="2800"/>
              <a:buChar char="•"/>
            </a:pPr>
            <a:r>
              <a:rPr lang="en-US"/>
              <a:t>Now, let's calculate the entropy:</a:t>
            </a:r>
            <a:endParaRPr/>
          </a:p>
          <a:p>
            <a:pPr indent="-228600" lvl="0" marL="228600" rtl="0" algn="l">
              <a:lnSpc>
                <a:spcPct val="90000"/>
              </a:lnSpc>
              <a:spcBef>
                <a:spcPts val="1000"/>
              </a:spcBef>
              <a:spcAft>
                <a:spcPts val="0"/>
              </a:spcAft>
              <a:buClr>
                <a:schemeClr val="dk1"/>
              </a:buClr>
              <a:buSzPts val="2800"/>
              <a:buChar char="•"/>
            </a:pPr>
            <a:r>
              <a:rPr lang="en-US"/>
              <a:t>H = -(0.5 * log2(0.5)) - (0.5 * log2(0.5)) = 1 (because log2(1) = 0)</a:t>
            </a:r>
            <a:endParaRPr/>
          </a:p>
          <a:p>
            <a:pPr indent="-228600" lvl="0" marL="228600" rtl="0" algn="l">
              <a:lnSpc>
                <a:spcPct val="90000"/>
              </a:lnSpc>
              <a:spcBef>
                <a:spcPts val="1000"/>
              </a:spcBef>
              <a:spcAft>
                <a:spcPts val="0"/>
              </a:spcAft>
              <a:buClr>
                <a:schemeClr val="dk1"/>
              </a:buClr>
              <a:buSzPts val="2800"/>
              <a:buChar char="•"/>
            </a:pPr>
            <a:r>
              <a:rPr lang="en-US"/>
              <a:t>This means the root node has the maximum entropy (1) as the classes (Spam and Not Spam) are equally distributed.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Finding the Best Split using Entropy:</a:t>
            </a:r>
            <a:endParaRPr/>
          </a:p>
        </p:txBody>
      </p:sp>
      <p:sp>
        <p:nvSpPr>
          <p:cNvPr id="484" name="Google Shape;484;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6" name="Google Shape;126;p7"/>
          <p:cNvPicPr preferRelativeResize="0"/>
          <p:nvPr>
            <p:ph idx="1" type="body"/>
          </p:nvPr>
        </p:nvPicPr>
        <p:blipFill rotWithShape="1">
          <a:blip r:embed="rId3">
            <a:alphaModFix/>
          </a:blip>
          <a:srcRect b="0" l="0" r="0" t="0"/>
          <a:stretch/>
        </p:blipFill>
        <p:spPr>
          <a:xfrm>
            <a:off x="838200" y="2197300"/>
            <a:ext cx="4730700" cy="3698700"/>
          </a:xfrm>
          <a:prstGeom prst="rect">
            <a:avLst/>
          </a:prstGeom>
          <a:noFill/>
          <a:ln>
            <a:noFill/>
          </a:ln>
        </p:spPr>
      </p:pic>
      <p:pic>
        <p:nvPicPr>
          <p:cNvPr id="127" name="Google Shape;127;p7"/>
          <p:cNvPicPr preferRelativeResize="0"/>
          <p:nvPr/>
        </p:nvPicPr>
        <p:blipFill rotWithShape="1">
          <a:blip r:embed="rId4">
            <a:alphaModFix/>
          </a:blip>
          <a:srcRect b="0" l="0" r="0" t="0"/>
          <a:stretch/>
        </p:blipFill>
        <p:spPr>
          <a:xfrm>
            <a:off x="6370090" y="1862813"/>
            <a:ext cx="4983707" cy="43676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Splitting by Sender:</a:t>
            </a:r>
            <a:endParaRPr/>
          </a:p>
        </p:txBody>
      </p:sp>
      <p:sp>
        <p:nvSpPr>
          <p:cNvPr id="490" name="Google Shape;490;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Left Node (Known Sender): </a:t>
            </a:r>
            <a:endParaRPr/>
          </a:p>
          <a:p>
            <a:pPr indent="-228600" lvl="0" marL="228600" rtl="0" algn="l">
              <a:lnSpc>
                <a:spcPct val="90000"/>
              </a:lnSpc>
              <a:spcBef>
                <a:spcPts val="1000"/>
              </a:spcBef>
              <a:spcAft>
                <a:spcPts val="0"/>
              </a:spcAft>
              <a:buClr>
                <a:schemeClr val="dk1"/>
              </a:buClr>
              <a:buSzPts val="2800"/>
              <a:buChar char="•"/>
            </a:pPr>
            <a:r>
              <a:rPr lang="en-US"/>
              <a:t>2 No Spam emails (entropy = 0, as all are Not Spam)</a:t>
            </a:r>
            <a:endParaRPr/>
          </a:p>
          <a:p>
            <a:pPr indent="-228600" lvl="0" marL="228600" rtl="0" algn="l">
              <a:lnSpc>
                <a:spcPct val="90000"/>
              </a:lnSpc>
              <a:spcBef>
                <a:spcPts val="1000"/>
              </a:spcBef>
              <a:spcAft>
                <a:spcPts val="0"/>
              </a:spcAft>
              <a:buClr>
                <a:schemeClr val="dk1"/>
              </a:buClr>
              <a:buSzPts val="2800"/>
              <a:buChar char="•"/>
            </a:pPr>
            <a:r>
              <a:rPr b="1" lang="en-US"/>
              <a:t>Right Node (Unknown Sender): </a:t>
            </a:r>
            <a:r>
              <a:rPr lang="en-US"/>
              <a:t>4 emails (1 Spam, 3 Not Spam)</a:t>
            </a:r>
            <a:endParaRPr/>
          </a:p>
          <a:p>
            <a:pPr indent="-228600" lvl="0" marL="228600" rtl="0" algn="l">
              <a:lnSpc>
                <a:spcPct val="90000"/>
              </a:lnSpc>
              <a:spcBef>
                <a:spcPts val="1000"/>
              </a:spcBef>
              <a:spcAft>
                <a:spcPts val="0"/>
              </a:spcAft>
              <a:buClr>
                <a:schemeClr val="dk1"/>
              </a:buClr>
              <a:buSzPts val="2800"/>
              <a:buChar char="•"/>
            </a:pPr>
            <a:r>
              <a:rPr lang="en-US"/>
              <a:t>Calculate entropy for Right Node:</a:t>
            </a:r>
            <a:endParaRPr/>
          </a:p>
          <a:p>
            <a:pPr indent="-228600" lvl="0" marL="228600" rtl="0" algn="l">
              <a:lnSpc>
                <a:spcPct val="90000"/>
              </a:lnSpc>
              <a:spcBef>
                <a:spcPts val="1000"/>
              </a:spcBef>
              <a:spcAft>
                <a:spcPts val="0"/>
              </a:spcAft>
              <a:buClr>
                <a:schemeClr val="dk1"/>
              </a:buClr>
              <a:buSzPts val="2800"/>
              <a:buChar char="•"/>
            </a:pPr>
            <a:r>
              <a:rPr lang="en-US"/>
              <a:t>P(Spam) = 1/4 = 0.25</a:t>
            </a:r>
            <a:endParaRPr/>
          </a:p>
          <a:p>
            <a:pPr indent="-228600" lvl="0" marL="228600" rtl="0" algn="l">
              <a:lnSpc>
                <a:spcPct val="90000"/>
              </a:lnSpc>
              <a:spcBef>
                <a:spcPts val="1000"/>
              </a:spcBef>
              <a:spcAft>
                <a:spcPts val="0"/>
              </a:spcAft>
              <a:buClr>
                <a:schemeClr val="dk1"/>
              </a:buClr>
              <a:buSzPts val="2800"/>
              <a:buChar char="•"/>
            </a:pPr>
            <a:r>
              <a:rPr lang="en-US"/>
              <a:t>P(Not Spam) = 3/4 = 0.75</a:t>
            </a:r>
            <a:endParaRPr/>
          </a:p>
          <a:p>
            <a:pPr indent="-228600" lvl="0" marL="228600" rtl="0" algn="l">
              <a:lnSpc>
                <a:spcPct val="90000"/>
              </a:lnSpc>
              <a:spcBef>
                <a:spcPts val="1000"/>
              </a:spcBef>
              <a:spcAft>
                <a:spcPts val="0"/>
              </a:spcAft>
              <a:buClr>
                <a:schemeClr val="dk1"/>
              </a:buClr>
              <a:buSzPts val="2800"/>
              <a:buChar char="•"/>
            </a:pPr>
            <a:r>
              <a:rPr lang="en-US"/>
              <a:t>H = - (0.25 * log2(0.25)) - (0.75 * log2(0.75)) = 0.811</a:t>
            </a:r>
            <a:endParaRPr/>
          </a:p>
          <a:p>
            <a:pPr indent="-228600" lvl="0" marL="228600" rtl="0" algn="l">
              <a:lnSpc>
                <a:spcPct val="90000"/>
              </a:lnSpc>
              <a:spcBef>
                <a:spcPts val="1000"/>
              </a:spcBef>
              <a:spcAft>
                <a:spcPts val="0"/>
              </a:spcAft>
              <a:buClr>
                <a:schemeClr val="dk1"/>
              </a:buClr>
              <a:buSzPts val="2800"/>
              <a:buChar char="•"/>
            </a:pPr>
            <a:r>
              <a:rPr lang="en-US"/>
              <a:t>Weighted Entropy (considering both left and right nodes):</a:t>
            </a:r>
            <a:endParaRPr/>
          </a:p>
          <a:p>
            <a:pPr indent="-228600" lvl="0" marL="228600" rtl="0" algn="l">
              <a:lnSpc>
                <a:spcPct val="90000"/>
              </a:lnSpc>
              <a:spcBef>
                <a:spcPts val="1000"/>
              </a:spcBef>
              <a:spcAft>
                <a:spcPts val="0"/>
              </a:spcAft>
              <a:buClr>
                <a:schemeClr val="dk1"/>
              </a:buClr>
              <a:buSzPts val="2800"/>
              <a:buChar char="•"/>
            </a:pPr>
            <a:r>
              <a:rPr lang="en-US"/>
              <a:t> (2/6 * 0) + (4/6 * 0.811) = 0.537</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Splitting by Urgency:</a:t>
            </a:r>
            <a:endParaRPr/>
          </a:p>
        </p:txBody>
      </p:sp>
      <p:sp>
        <p:nvSpPr>
          <p:cNvPr id="496" name="Google Shape;496;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Left Node (High Urgency): 2 emails (1 Spam, 1 Not Spam) - Entropy (H) = 1 (equal split)</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US" sz="2000"/>
              <a:t>Right Node (Low Urgency): 4 emails (2 Spam, 2 Not Spam) - Entropy (H) = 1 (equal split)</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US" sz="2000"/>
              <a:t>Weighted Entropy: (2/6 * 1) + (4/6 * 1) = 2/3 (0.667)</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2" name="Google Shape;502;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Choosing the Best Split:</a:t>
            </a:r>
            <a:r>
              <a:rPr lang="en-US"/>
              <a:t> </a:t>
            </a:r>
            <a:endParaRPr/>
          </a:p>
          <a:p>
            <a:pPr indent="-228600" lvl="0" marL="228600" rtl="0" algn="l">
              <a:lnSpc>
                <a:spcPct val="90000"/>
              </a:lnSpc>
              <a:spcBef>
                <a:spcPts val="1000"/>
              </a:spcBef>
              <a:spcAft>
                <a:spcPts val="0"/>
              </a:spcAft>
              <a:buClr>
                <a:schemeClr val="dk1"/>
              </a:buClr>
              <a:buSzPts val="2800"/>
              <a:buChar char="•"/>
            </a:pPr>
            <a:r>
              <a:rPr lang="en-US"/>
              <a:t>We compare the weighted entropy for each split.</a:t>
            </a:r>
            <a:endParaRPr/>
          </a:p>
          <a:p>
            <a:pPr indent="-228600" lvl="0" marL="228600" rtl="0" algn="l">
              <a:lnSpc>
                <a:spcPct val="90000"/>
              </a:lnSpc>
              <a:spcBef>
                <a:spcPts val="1000"/>
              </a:spcBef>
              <a:spcAft>
                <a:spcPts val="0"/>
              </a:spcAft>
              <a:buClr>
                <a:schemeClr val="dk1"/>
              </a:buClr>
              <a:buSzPts val="2800"/>
              <a:buChar char="•"/>
            </a:pPr>
            <a:r>
              <a:rPr lang="en-US"/>
              <a:t> Splitting by </a:t>
            </a:r>
            <a:r>
              <a:rPr b="1" lang="en-US"/>
              <a:t>Sender</a:t>
            </a:r>
            <a:r>
              <a:rPr lang="en-US"/>
              <a:t> (0.537) has lower entropy than splitting by </a:t>
            </a:r>
            <a:r>
              <a:rPr b="1" lang="en-US"/>
              <a:t>Urgency (0.667).</a:t>
            </a:r>
            <a:endParaRPr/>
          </a:p>
          <a:p>
            <a:pPr indent="-50800" lvl="0" marL="228600" rtl="0" algn="l">
              <a:lnSpc>
                <a:spcPct val="90000"/>
              </a:lnSpc>
              <a:spcBef>
                <a:spcPts val="1000"/>
              </a:spcBef>
              <a:spcAft>
                <a:spcPts val="0"/>
              </a:spcAft>
              <a:buClr>
                <a:schemeClr val="dk1"/>
              </a:buClr>
              <a:buSzPts val="2800"/>
              <a:buNone/>
            </a:pPr>
            <a:r>
              <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8" name="Google Shape;508;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Is the sender known?" because it reduces the overall uncertainty (entropy) about the email being spam.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259307" y="365125"/>
            <a:ext cx="1109449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Entropy v/s Gini Impurity:</a:t>
            </a:r>
            <a:endParaRPr/>
          </a:p>
        </p:txBody>
      </p:sp>
      <p:sp>
        <p:nvSpPr>
          <p:cNvPr id="514" name="Google Shape;514;p70"/>
          <p:cNvSpPr txBox="1"/>
          <p:nvPr>
            <p:ph idx="1" type="body"/>
          </p:nvPr>
        </p:nvSpPr>
        <p:spPr>
          <a:xfrm>
            <a:off x="0" y="1914619"/>
            <a:ext cx="6276264" cy="46636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 </a:t>
            </a:r>
            <a:r>
              <a:rPr lang="en-US"/>
              <a:t>Now we have learned about Gini Impurity and Entropy and how it actually works.</a:t>
            </a:r>
            <a:endParaRPr/>
          </a:p>
          <a:p>
            <a:pPr indent="-228600" lvl="0" marL="228600" rtl="0" algn="l">
              <a:lnSpc>
                <a:spcPct val="90000"/>
              </a:lnSpc>
              <a:spcBef>
                <a:spcPts val="1000"/>
              </a:spcBef>
              <a:spcAft>
                <a:spcPts val="0"/>
              </a:spcAft>
              <a:buClr>
                <a:schemeClr val="dk1"/>
              </a:buClr>
              <a:buSzPts val="2800"/>
              <a:buChar char="•"/>
            </a:pPr>
            <a:r>
              <a:rPr lang="en-US"/>
              <a:t> Also, we have seen how we can calculate Gini Impurity/Entropy for a split/feature. </a:t>
            </a:r>
            <a:endParaRPr/>
          </a:p>
          <a:p>
            <a:pPr indent="-228600" lvl="0" marL="228600" rtl="0" algn="l">
              <a:lnSpc>
                <a:spcPct val="90000"/>
              </a:lnSpc>
              <a:spcBef>
                <a:spcPts val="1000"/>
              </a:spcBef>
              <a:spcAft>
                <a:spcPts val="0"/>
              </a:spcAft>
              <a:buClr>
                <a:schemeClr val="dk1"/>
              </a:buClr>
              <a:buSzPts val="2800"/>
              <a:buChar char="•"/>
            </a:pPr>
            <a:r>
              <a:rPr lang="en-US"/>
              <a:t>But the major question that arises here is why do we need to have both methods for computation and which is better. </a:t>
            </a:r>
            <a:endParaRPr/>
          </a:p>
        </p:txBody>
      </p:sp>
      <p:pic>
        <p:nvPicPr>
          <p:cNvPr id="515" name="Google Shape;515;p70"/>
          <p:cNvPicPr preferRelativeResize="0"/>
          <p:nvPr/>
        </p:nvPicPr>
        <p:blipFill rotWithShape="1">
          <a:blip r:embed="rId3">
            <a:alphaModFix/>
          </a:blip>
          <a:srcRect b="0" l="0" r="0" t="0"/>
          <a:stretch/>
        </p:blipFill>
        <p:spPr>
          <a:xfrm>
            <a:off x="6385446" y="214999"/>
            <a:ext cx="5562600" cy="5838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1" name="Google Shape;521;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US"/>
              <a:t>The internal working of both methods is very similar and both are used for computing the feature/split after every new splitting. But if we compare both methods then Gini Impurity is more efficient than entropy in terms of computing power.</a:t>
            </a:r>
            <a:endParaRPr/>
          </a:p>
          <a:p>
            <a:pPr indent="-228600" lvl="0" marL="228600" rtl="0" algn="l">
              <a:lnSpc>
                <a:spcPct val="90000"/>
              </a:lnSpc>
              <a:spcBef>
                <a:spcPts val="1000"/>
              </a:spcBef>
              <a:spcAft>
                <a:spcPts val="0"/>
              </a:spcAft>
              <a:buClr>
                <a:schemeClr val="dk1"/>
              </a:buClr>
              <a:buSzPct val="100000"/>
              <a:buChar char="•"/>
            </a:pPr>
            <a:r>
              <a:rPr lang="en-US"/>
              <a:t> As you can see in the graph for entropy, it first increases up to 1 and then starts decreasing, but in the case of Gini impurity it only goes up to 0.5 and then it starts decreasing, hence it requires less computational power.</a:t>
            </a:r>
            <a:endParaRPr/>
          </a:p>
          <a:p>
            <a:pPr indent="-228600" lvl="0" marL="228600" rtl="0" algn="l">
              <a:lnSpc>
                <a:spcPct val="90000"/>
              </a:lnSpc>
              <a:spcBef>
                <a:spcPts val="1000"/>
              </a:spcBef>
              <a:spcAft>
                <a:spcPts val="0"/>
              </a:spcAft>
              <a:buClr>
                <a:schemeClr val="dk1"/>
              </a:buClr>
              <a:buSzPct val="100000"/>
              <a:buChar char="•"/>
            </a:pPr>
            <a:r>
              <a:rPr lang="en-US"/>
              <a:t> The range of Entropy lies in between 0 to 1 and the range of Gini Impurity lies between 0 to 0.5. Hence we can conclude that Gini Impurity is better as compared to entropy for selecting the best features.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527" name="Google Shape;527;p72"/>
          <p:cNvGraphicFramePr/>
          <p:nvPr/>
        </p:nvGraphicFramePr>
        <p:xfrm>
          <a:off x="838200" y="1825625"/>
          <a:ext cx="3000000" cy="3000000"/>
        </p:xfrm>
        <a:graphic>
          <a:graphicData uri="http://schemas.openxmlformats.org/drawingml/2006/table">
            <a:tbl>
              <a:tblPr bandRow="1" firstRow="1">
                <a:noFill/>
                <a:tableStyleId>{AC533AED-161C-4633-ACF6-0E4A873D5E78}</a:tableStyleId>
              </a:tblPr>
              <a:tblGrid>
                <a:gridCol w="5257800"/>
                <a:gridCol w="5257800"/>
              </a:tblGrid>
              <a:tr h="370850">
                <a:tc>
                  <a:txBody>
                    <a:bodyPr/>
                    <a:lstStyle/>
                    <a:p>
                      <a:pPr indent="0" lvl="0" marL="0" marR="0" rtl="0" algn="ctr">
                        <a:spcBef>
                          <a:spcPts val="0"/>
                        </a:spcBef>
                        <a:spcAft>
                          <a:spcPts val="0"/>
                        </a:spcAft>
                        <a:buNone/>
                      </a:pPr>
                      <a:r>
                        <a:rPr b="0" lang="en-US" sz="1250"/>
                        <a:t>It is the probability of misclassifying a randomly chosen element in a set.</a:t>
                      </a:r>
                      <a:endParaRPr/>
                    </a:p>
                  </a:txBody>
                  <a:tcPr marT="133350" marB="133350" marR="95250" marL="95250" anchor="ctr"/>
                </a:tc>
                <a:tc>
                  <a:txBody>
                    <a:bodyPr/>
                    <a:lstStyle/>
                    <a:p>
                      <a:pPr indent="0" lvl="0" marL="0" marR="0" rtl="0" algn="ctr">
                        <a:spcBef>
                          <a:spcPts val="0"/>
                        </a:spcBef>
                        <a:spcAft>
                          <a:spcPts val="0"/>
                        </a:spcAft>
                        <a:buNone/>
                      </a:pPr>
                      <a:r>
                        <a:rPr b="0" lang="en-US" sz="1250"/>
                        <a:t>While entropy measures the amount of uncertainty or randomness in a set.</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The range of the Gini index is [0, 1], where 0 indicates perfect purity and 1 indicates maximum impurity.</a:t>
                      </a:r>
                      <a:endParaRPr/>
                    </a:p>
                  </a:txBody>
                  <a:tcPr marT="133350" marB="133350" marR="95250" marL="95250" anchor="ctr"/>
                </a:tc>
                <a:tc>
                  <a:txBody>
                    <a:bodyPr/>
                    <a:lstStyle/>
                    <a:p>
                      <a:pPr indent="0" lvl="0" marL="0" marR="0" rtl="0" algn="ctr">
                        <a:spcBef>
                          <a:spcPts val="0"/>
                        </a:spcBef>
                        <a:spcAft>
                          <a:spcPts val="0"/>
                        </a:spcAft>
                        <a:buNone/>
                      </a:pPr>
                      <a:r>
                        <a:rPr b="0" lang="en-US" sz="1250"/>
                        <a:t>The range of entropy is [0, log(c)], where c is the number of classes.</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Gini index is a linear measure.</a:t>
                      </a:r>
                      <a:endParaRPr/>
                    </a:p>
                  </a:txBody>
                  <a:tcPr marT="133350" marB="133350" marR="95250" marL="95250" anchor="ctr"/>
                </a:tc>
                <a:tc>
                  <a:txBody>
                    <a:bodyPr/>
                    <a:lstStyle/>
                    <a:p>
                      <a:pPr indent="0" lvl="0" marL="0" marR="0" rtl="0" algn="ctr">
                        <a:spcBef>
                          <a:spcPts val="0"/>
                        </a:spcBef>
                        <a:spcAft>
                          <a:spcPts val="0"/>
                        </a:spcAft>
                        <a:buNone/>
                      </a:pPr>
                      <a:r>
                        <a:rPr b="0" lang="en-US" sz="1250"/>
                        <a:t>Entropy is a logarithmic measure.</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It can be interpreted as the expected error rate in a classifier.</a:t>
                      </a:r>
                      <a:endParaRPr/>
                    </a:p>
                  </a:txBody>
                  <a:tcPr marT="133350" marB="133350" marR="95250" marL="95250" anchor="ctr"/>
                </a:tc>
                <a:tc>
                  <a:txBody>
                    <a:bodyPr/>
                    <a:lstStyle/>
                    <a:p>
                      <a:pPr indent="0" lvl="0" marL="0" marR="0" rtl="0" algn="ctr">
                        <a:spcBef>
                          <a:spcPts val="0"/>
                        </a:spcBef>
                        <a:spcAft>
                          <a:spcPts val="0"/>
                        </a:spcAft>
                        <a:buNone/>
                      </a:pPr>
                      <a:r>
                        <a:rPr b="0" lang="en-US" sz="1250"/>
                        <a:t>It can be interpreted as the average amount of information needed to specify the class of an instance.</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It is sensitive to the distribution of classes in a set.</a:t>
                      </a:r>
                      <a:endParaRPr/>
                    </a:p>
                  </a:txBody>
                  <a:tcPr marT="133350" marB="133350" marR="95250" marL="95250" anchor="ctr"/>
                </a:tc>
                <a:tc>
                  <a:txBody>
                    <a:bodyPr/>
                    <a:lstStyle/>
                    <a:p>
                      <a:pPr indent="0" lvl="0" marL="0" marR="0" rtl="0" algn="ctr">
                        <a:spcBef>
                          <a:spcPts val="0"/>
                        </a:spcBef>
                        <a:spcAft>
                          <a:spcPts val="0"/>
                        </a:spcAft>
                        <a:buNone/>
                      </a:pPr>
                      <a:r>
                        <a:rPr b="0" lang="en-US" sz="1250"/>
                        <a:t>It is sensitive to the number of classes.</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The computational complexity of the Gini index is O(c).</a:t>
                      </a:r>
                      <a:endParaRPr/>
                    </a:p>
                  </a:txBody>
                  <a:tcPr marT="133350" marB="133350" marR="95250" marL="95250" anchor="ctr"/>
                </a:tc>
                <a:tc>
                  <a:txBody>
                    <a:bodyPr/>
                    <a:lstStyle/>
                    <a:p>
                      <a:pPr indent="0" lvl="0" marL="0" marR="0" rtl="0" algn="ctr">
                        <a:spcBef>
                          <a:spcPts val="0"/>
                        </a:spcBef>
                        <a:spcAft>
                          <a:spcPts val="0"/>
                        </a:spcAft>
                        <a:buNone/>
                      </a:pPr>
                      <a:r>
                        <a:rPr b="0" lang="en-US" sz="1250"/>
                        <a:t>Computational complexity of entropy is O(c * log(c)).</a:t>
                      </a:r>
                      <a:endParaRPr/>
                    </a:p>
                  </a:txBody>
                  <a:tcPr marT="133350" marB="133350" marR="95250" marL="95250" anchor="ct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533" name="Google Shape;533;p73"/>
          <p:cNvGraphicFramePr/>
          <p:nvPr/>
        </p:nvGraphicFramePr>
        <p:xfrm>
          <a:off x="838200" y="1825625"/>
          <a:ext cx="3000000" cy="3000000"/>
        </p:xfrm>
        <a:graphic>
          <a:graphicData uri="http://schemas.openxmlformats.org/drawingml/2006/table">
            <a:tbl>
              <a:tblPr bandRow="1" firstRow="1">
                <a:noFill/>
                <a:tableStyleId>{AC533AED-161C-4633-ACF6-0E4A873D5E78}</a:tableStyleId>
              </a:tblPr>
              <a:tblGrid>
                <a:gridCol w="5257800"/>
                <a:gridCol w="5257800"/>
              </a:tblGrid>
              <a:tr h="370850">
                <a:tc>
                  <a:txBody>
                    <a:bodyPr/>
                    <a:lstStyle/>
                    <a:p>
                      <a:pPr indent="0" lvl="0" marL="0" marR="0" rtl="0" algn="ctr">
                        <a:spcBef>
                          <a:spcPts val="0"/>
                        </a:spcBef>
                        <a:spcAft>
                          <a:spcPts val="0"/>
                        </a:spcAft>
                        <a:buNone/>
                      </a:pPr>
                      <a:r>
                        <a:rPr b="0" lang="en-US" sz="1250"/>
                        <a:t>It is less robust than entropy.</a:t>
                      </a:r>
                      <a:endParaRPr/>
                    </a:p>
                  </a:txBody>
                  <a:tcPr marT="133350" marB="133350" marR="95250" marL="95250" anchor="ctr"/>
                </a:tc>
                <a:tc>
                  <a:txBody>
                    <a:bodyPr/>
                    <a:lstStyle/>
                    <a:p>
                      <a:pPr indent="0" lvl="0" marL="0" marR="0" rtl="0" algn="ctr">
                        <a:spcBef>
                          <a:spcPts val="0"/>
                        </a:spcBef>
                        <a:spcAft>
                          <a:spcPts val="0"/>
                        </a:spcAft>
                        <a:buNone/>
                      </a:pPr>
                      <a:r>
                        <a:rPr b="0" lang="en-US" sz="1250"/>
                        <a:t>It is more robust than Gini index.</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It is sensitive.</a:t>
                      </a:r>
                      <a:endParaRPr/>
                    </a:p>
                  </a:txBody>
                  <a:tcPr marT="133350" marB="133350" marR="95250" marL="95250" anchor="ctr"/>
                </a:tc>
                <a:tc>
                  <a:txBody>
                    <a:bodyPr/>
                    <a:lstStyle/>
                    <a:p>
                      <a:pPr indent="0" lvl="0" marL="0" marR="0" rtl="0" algn="ctr">
                        <a:spcBef>
                          <a:spcPts val="0"/>
                        </a:spcBef>
                        <a:spcAft>
                          <a:spcPts val="0"/>
                        </a:spcAft>
                        <a:buNone/>
                      </a:pPr>
                      <a:r>
                        <a:rPr b="0" lang="en-US" sz="1250"/>
                        <a:t>It is comparatively less sensitive.</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Formula for the Gini index is Gini(P) = 1 – ∑(Px)^2 , where Pi is</a:t>
                      </a:r>
                      <a:endParaRPr/>
                    </a:p>
                    <a:p>
                      <a:pPr indent="0" lvl="0" marL="0" marR="0" rtl="0" algn="ctr">
                        <a:spcBef>
                          <a:spcPts val="0"/>
                        </a:spcBef>
                        <a:spcAft>
                          <a:spcPts val="0"/>
                        </a:spcAft>
                        <a:buNone/>
                      </a:pPr>
                      <a:r>
                        <a:rPr b="0" lang="en-US" sz="1250"/>
                        <a:t>the proportion of the instances of class x in a set.</a:t>
                      </a:r>
                      <a:endParaRPr/>
                    </a:p>
                  </a:txBody>
                  <a:tcPr marT="133350" marB="133350" marR="95250" marL="95250" anchor="ctr"/>
                </a:tc>
                <a:tc>
                  <a:txBody>
                    <a:bodyPr/>
                    <a:lstStyle/>
                    <a:p>
                      <a:pPr indent="0" lvl="0" marL="0" marR="0" rtl="0" algn="ctr">
                        <a:spcBef>
                          <a:spcPts val="0"/>
                        </a:spcBef>
                        <a:spcAft>
                          <a:spcPts val="0"/>
                        </a:spcAft>
                        <a:buNone/>
                      </a:pPr>
                      <a:r>
                        <a:rPr b="0" lang="en-US" sz="1250"/>
                        <a:t>Formula for entropy is Entropy(P) = -∑(Px)log(Px),</a:t>
                      </a:r>
                      <a:br>
                        <a:rPr b="0" lang="en-US" sz="1250"/>
                      </a:br>
                      <a:r>
                        <a:rPr b="0" lang="en-US" sz="1250"/>
                        <a:t>where pi is the proportion of the instances of class x in a set.</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It has a bias toward selecting splits that result in a more balanced distribution of classes.</a:t>
                      </a:r>
                      <a:endParaRPr/>
                    </a:p>
                  </a:txBody>
                  <a:tcPr marT="133350" marB="133350" marR="95250" marL="95250" anchor="ctr"/>
                </a:tc>
                <a:tc>
                  <a:txBody>
                    <a:bodyPr/>
                    <a:lstStyle/>
                    <a:p>
                      <a:pPr indent="0" lvl="0" marL="0" marR="0" rtl="0" algn="ctr">
                        <a:spcBef>
                          <a:spcPts val="0"/>
                        </a:spcBef>
                        <a:spcAft>
                          <a:spcPts val="0"/>
                        </a:spcAft>
                        <a:buNone/>
                      </a:pPr>
                      <a:r>
                        <a:rPr b="0" lang="en-US" sz="1250"/>
                        <a:t>It has a bias toward selecting splits that result in a higher reduction of uncertainty.</a:t>
                      </a:r>
                      <a:endParaRPr/>
                    </a:p>
                  </a:txBody>
                  <a:tcPr marT="133350" marB="133350" marR="95250" marL="95250" anchor="ctr"/>
                </a:tc>
              </a:tr>
              <a:tr h="370850">
                <a:tc>
                  <a:txBody>
                    <a:bodyPr/>
                    <a:lstStyle/>
                    <a:p>
                      <a:pPr indent="0" lvl="0" marL="0" marR="0" rtl="0" algn="ctr">
                        <a:spcBef>
                          <a:spcPts val="0"/>
                        </a:spcBef>
                        <a:spcAft>
                          <a:spcPts val="0"/>
                        </a:spcAft>
                        <a:buNone/>
                      </a:pPr>
                      <a:r>
                        <a:rPr b="0" lang="en-US" sz="1250"/>
                        <a:t>Gini index is typically used in CART (Classification and Regression Trees) algorithms</a:t>
                      </a:r>
                      <a:endParaRPr/>
                    </a:p>
                  </a:txBody>
                  <a:tcPr marT="133350" marB="133350" marR="95250" marL="95250" anchor="ctr"/>
                </a:tc>
                <a:tc>
                  <a:txBody>
                    <a:bodyPr/>
                    <a:lstStyle/>
                    <a:p>
                      <a:pPr indent="0" lvl="0" marL="0" marR="0" rtl="0" algn="ctr">
                        <a:spcBef>
                          <a:spcPts val="0"/>
                        </a:spcBef>
                        <a:spcAft>
                          <a:spcPts val="0"/>
                        </a:spcAft>
                        <a:buNone/>
                      </a:pPr>
                      <a:r>
                        <a:rPr b="0" lang="en-US" sz="1250"/>
                        <a:t>Entropy is typically used in ID3 and C4.5 algorithms</a:t>
                      </a:r>
                      <a:endParaRPr/>
                    </a:p>
                  </a:txBody>
                  <a:tcPr marT="133350" marB="133350" marR="95250" marL="95250" anchor="ct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38d0eedf6b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540" name="Google Shape;540;g38d0eedf6b0_0_0"/>
          <p:cNvPicPr preferRelativeResize="0"/>
          <p:nvPr/>
        </p:nvPicPr>
        <p:blipFill>
          <a:blip r:embed="rId3">
            <a:alphaModFix/>
          </a:blip>
          <a:stretch>
            <a:fillRect/>
          </a:stretch>
        </p:blipFill>
        <p:spPr>
          <a:xfrm>
            <a:off x="2066250" y="1883100"/>
            <a:ext cx="7632625" cy="442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Decision Tree</a:t>
            </a:r>
            <a:br>
              <a:rPr lang="en-US"/>
            </a:br>
            <a:endParaRPr/>
          </a:p>
        </p:txBody>
      </p:sp>
      <p:sp>
        <p:nvSpPr>
          <p:cNvPr id="133" name="Google Shape;13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Regression Tree</a:t>
            </a:r>
            <a:endParaRPr/>
          </a:p>
          <a:p>
            <a:pPr indent="-228600" lvl="0" marL="228600" rtl="0" algn="l">
              <a:lnSpc>
                <a:spcPct val="90000"/>
              </a:lnSpc>
              <a:spcBef>
                <a:spcPts val="1000"/>
              </a:spcBef>
              <a:spcAft>
                <a:spcPts val="0"/>
              </a:spcAft>
              <a:buClr>
                <a:schemeClr val="dk1"/>
              </a:buClr>
              <a:buSzPts val="2800"/>
              <a:buChar char="•"/>
            </a:pPr>
            <a:r>
              <a:rPr lang="en-US"/>
              <a:t>Classification Tree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a:t>Decide What is a Good Split</a:t>
            </a:r>
            <a:br>
              <a:rPr b="1" lang="en-US"/>
            </a:br>
            <a:endParaRPr/>
          </a:p>
        </p:txBody>
      </p:sp>
      <p:sp>
        <p:nvSpPr>
          <p:cNvPr id="139" name="Google Shape;13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The main idea for training a decision tree is about how you will split your data. The best split is basically a split where after spliting each split has data points where every data point has the same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2024-04-28T11:19:51Z</dcterms:created>
  <dc:creator>Radhe</dc:creator>
</cp:coreProperties>
</file>